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6" r:id="rId18"/>
    <p:sldId id="287" r:id="rId19"/>
    <p:sldId id="289" r:id="rId20"/>
    <p:sldId id="288" r:id="rId21"/>
    <p:sldId id="273" r:id="rId22"/>
    <p:sldId id="290" r:id="rId23"/>
    <p:sldId id="291" r:id="rId24"/>
    <p:sldId id="292" r:id="rId25"/>
    <p:sldId id="274" r:id="rId26"/>
    <p:sldId id="293" r:id="rId27"/>
    <p:sldId id="275" r:id="rId28"/>
    <p:sldId id="276" r:id="rId29"/>
    <p:sldId id="277" r:id="rId30"/>
    <p:sldId id="278" r:id="rId31"/>
    <p:sldId id="294" r:id="rId32"/>
    <p:sldId id="295" r:id="rId33"/>
    <p:sldId id="296" r:id="rId34"/>
    <p:sldId id="297" r:id="rId35"/>
    <p:sldId id="298" r:id="rId36"/>
    <p:sldId id="299" r:id="rId37"/>
    <p:sldId id="300" r:id="rId38"/>
    <p:sldId id="301" r:id="rId39"/>
    <p:sldId id="302" r:id="rId40"/>
    <p:sldId id="27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javatpoint.com/computer-network-topologies" TargetMode="External"/><Relationship Id="rId2" Type="http://schemas.openxmlformats.org/officeDocument/2006/relationships/hyperlink" Target="https://www.javatpoint.com/computer-network-transmission-mode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javatpoint.com/computer-network-routing" TargetMode="External"/><Relationship Id="rId2" Type="http://schemas.openxmlformats.org/officeDocument/2006/relationships/hyperlink" Target="https://www.javatpoint.com/network-addressin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javatpoint.com/osi-mode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slideshare.net/pavankumar815/unit-1-introduction-to-computer-network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MODULE1</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Application, </a:t>
            </a:r>
            <a:r>
              <a:rPr lang="en-US" sz="2400" dirty="0" err="1" smtClean="0"/>
              <a:t>transport,network</a:t>
            </a:r>
            <a:r>
              <a:rPr lang="en-US" sz="2400" dirty="0" smtClean="0"/>
              <a:t> layers are end-to-end.</a:t>
            </a:r>
          </a:p>
          <a:p>
            <a:pPr>
              <a:buNone/>
            </a:pPr>
            <a:r>
              <a:rPr lang="en-US" sz="2400" dirty="0" smtClean="0"/>
              <a:t>Data link and physical layers – hop-to-</a:t>
            </a:r>
            <a:r>
              <a:rPr lang="en-US" sz="2400" dirty="0" err="1" smtClean="0"/>
              <a:t>hop,in</a:t>
            </a:r>
            <a:r>
              <a:rPr lang="en-US" sz="2400" dirty="0" smtClean="0"/>
              <a:t> which a hop is a host or router.</a:t>
            </a:r>
          </a:p>
          <a:p>
            <a:pPr>
              <a:buNone/>
            </a:pPr>
            <a:endParaRPr lang="en-US" sz="2400" dirty="0" smtClean="0"/>
          </a:p>
          <a:p>
            <a:pPr>
              <a:buNone/>
            </a:pPr>
            <a:r>
              <a:rPr lang="en-US" sz="2400" dirty="0" smtClean="0"/>
              <a:t>Principles of protocol layering</a:t>
            </a:r>
          </a:p>
          <a:p>
            <a:pPr>
              <a:buNone/>
            </a:pPr>
            <a:r>
              <a:rPr lang="en-US" sz="2400" dirty="0" smtClean="0"/>
              <a:t>1.If we want a bidirectional communication  ,we need to make each layer so that it is able to perform 2 opposite </a:t>
            </a:r>
            <a:r>
              <a:rPr lang="en-US" sz="2400" dirty="0" err="1" smtClean="0"/>
              <a:t>tasks,one</a:t>
            </a:r>
            <a:r>
              <a:rPr lang="en-US" sz="2400" dirty="0" smtClean="0"/>
              <a:t> in each direction.</a:t>
            </a:r>
          </a:p>
          <a:p>
            <a:pPr>
              <a:buNone/>
            </a:pPr>
            <a:r>
              <a:rPr lang="en-US" sz="2400" dirty="0" err="1" smtClean="0"/>
              <a:t>Eg</a:t>
            </a:r>
            <a:r>
              <a:rPr lang="en-US" sz="2400" dirty="0" smtClean="0"/>
              <a:t>:-third layer – listen(in 1 direction) and talk(in other direction)</a:t>
            </a:r>
          </a:p>
          <a:p>
            <a:pPr>
              <a:buNone/>
            </a:pPr>
            <a:r>
              <a:rPr lang="en-US" sz="2400" dirty="0" smtClean="0"/>
              <a:t>Sec layer – encrypt &amp; decrypt.</a:t>
            </a:r>
          </a:p>
          <a:p>
            <a:pPr>
              <a:buNone/>
            </a:pPr>
            <a:r>
              <a:rPr lang="en-US" sz="2400" dirty="0" smtClean="0"/>
              <a:t>First layer – send &amp; receive.</a:t>
            </a:r>
          </a:p>
          <a:p>
            <a:pPr>
              <a:buNone/>
            </a:pPr>
            <a:endParaRPr lang="en-US" sz="2400" dirty="0" smtClean="0"/>
          </a:p>
          <a:p>
            <a:pPr>
              <a:buNone/>
            </a:pPr>
            <a:r>
              <a:rPr lang="en-US" sz="2400" dirty="0" smtClean="0"/>
              <a:t>2.Two objects under each layer at both sides should be identical.</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dirty="0" smtClean="0"/>
              <a:t>Identical objects in the TCP/IP Protocol suite</a:t>
            </a:r>
            <a:endParaRPr lang="en-US" dirty="0"/>
          </a:p>
        </p:txBody>
      </p:sp>
      <p:pic>
        <p:nvPicPr>
          <p:cNvPr id="4" name="Content Placeholder 3" descr="pp.JPG"/>
          <p:cNvPicPr>
            <a:picLocks noGrp="1" noChangeAspect="1"/>
          </p:cNvPicPr>
          <p:nvPr>
            <p:ph idx="1"/>
          </p:nvPr>
        </p:nvPicPr>
        <p:blipFill>
          <a:blip r:embed="rId2"/>
          <a:stretch>
            <a:fillRect/>
          </a:stretch>
        </p:blipFill>
        <p:spPr>
          <a:xfrm>
            <a:off x="1" y="1143000"/>
            <a:ext cx="8839200" cy="57150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The TCP/IP model was developed prior to the OSI model.</a:t>
            </a:r>
          </a:p>
          <a:p>
            <a:pPr>
              <a:buNone/>
            </a:pPr>
            <a:endParaRPr lang="en-US" sz="2400" dirty="0" smtClean="0"/>
          </a:p>
          <a:p>
            <a:pPr>
              <a:buNone/>
            </a:pPr>
            <a:r>
              <a:rPr lang="en-US" sz="2400" dirty="0" smtClean="0"/>
              <a:t>Description of each layer</a:t>
            </a:r>
          </a:p>
          <a:p>
            <a:pPr>
              <a:buNone/>
            </a:pPr>
            <a:r>
              <a:rPr lang="en-US" sz="2400" dirty="0" smtClean="0"/>
              <a:t>1.Physical layer</a:t>
            </a:r>
          </a:p>
          <a:p>
            <a:pPr>
              <a:buFont typeface="Wingdings" pitchFamily="2" charset="2"/>
              <a:buChar char="v"/>
            </a:pPr>
            <a:r>
              <a:rPr lang="en-US" sz="2400" dirty="0" smtClean="0"/>
              <a:t>Responsible for carrying individual bits in a frame across the link.</a:t>
            </a:r>
          </a:p>
          <a:p>
            <a:pPr>
              <a:buFont typeface="Wingdings" pitchFamily="2" charset="2"/>
              <a:buChar char="v"/>
            </a:pPr>
            <a:r>
              <a:rPr lang="en-US" sz="2400" dirty="0" smtClean="0"/>
              <a:t>Lowest level in which communication between 2 devices connected through either transmission media-cable or air.</a:t>
            </a:r>
          </a:p>
          <a:p>
            <a:pPr>
              <a:buFont typeface="Wingdings" pitchFamily="2" charset="2"/>
              <a:buChar char="v"/>
            </a:pPr>
            <a:r>
              <a:rPr lang="en-US" sz="2400" dirty="0" smtClean="0"/>
              <a:t>Transmission media does not carry </a:t>
            </a:r>
            <a:r>
              <a:rPr lang="en-US" sz="2400" dirty="0" err="1" smtClean="0"/>
              <a:t>bits;it</a:t>
            </a:r>
            <a:r>
              <a:rPr lang="en-US" sz="2400" dirty="0" smtClean="0"/>
              <a:t> carries electrical or optical signals.</a:t>
            </a:r>
          </a:p>
          <a:p>
            <a:pPr>
              <a:buFont typeface="Wingdings" pitchFamily="2" charset="2"/>
              <a:buChar char="v"/>
            </a:pPr>
            <a:r>
              <a:rPr lang="en-US" sz="2400" dirty="0" smtClean="0"/>
              <a:t>There are several protocols to transform a bit to a signal.</a:t>
            </a:r>
          </a:p>
          <a:p>
            <a:pPr>
              <a:buFont typeface="Wingdings" pitchFamily="2" charset="2"/>
              <a:buChar char="v"/>
            </a:pPr>
            <a:endParaRPr lang="en-US" sz="2400" dirty="0" smtClean="0"/>
          </a:p>
          <a:p>
            <a:pPr>
              <a:buNone/>
            </a:pPr>
            <a:r>
              <a:rPr lang="en-US" sz="2400" dirty="0" smtClean="0"/>
              <a:t>2.Data-link Layer</a:t>
            </a:r>
          </a:p>
          <a:p>
            <a:pPr>
              <a:buFont typeface="Wingdings" pitchFamily="2" charset="2"/>
              <a:buChar char="v"/>
            </a:pPr>
            <a:r>
              <a:rPr lang="en-US" sz="2400" dirty="0" smtClean="0"/>
              <a:t>There are several overlapping set of links that a datagram can travel from the host to the destination.</a:t>
            </a:r>
          </a:p>
          <a:p>
            <a:pPr>
              <a:buFont typeface="Wingdings" pitchFamily="2" charset="2"/>
              <a:buChar char="v"/>
            </a:pPr>
            <a:r>
              <a:rPr lang="en-US" sz="2400" dirty="0" smtClean="0"/>
              <a:t>Routers are responsible for choosing the link.</a:t>
            </a:r>
          </a:p>
          <a:p>
            <a:pPr>
              <a:buNone/>
            </a:pP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10000"/>
          </a:bodyPr>
          <a:lstStyle/>
          <a:p>
            <a:r>
              <a:rPr lang="en-US" sz="2400" dirty="0" smtClean="0"/>
              <a:t>The link can be a wired-LAN with a link-layer </a:t>
            </a:r>
            <a:r>
              <a:rPr lang="en-US" sz="2400" dirty="0" err="1" smtClean="0"/>
              <a:t>switch,a</a:t>
            </a:r>
            <a:r>
              <a:rPr lang="en-US" sz="2400" dirty="0" smtClean="0"/>
              <a:t> wireless </a:t>
            </a:r>
            <a:r>
              <a:rPr lang="en-US" sz="2400" dirty="0" err="1" smtClean="0"/>
              <a:t>LAN,a</a:t>
            </a:r>
            <a:r>
              <a:rPr lang="en-US" sz="2400" dirty="0" smtClean="0"/>
              <a:t> wired </a:t>
            </a:r>
            <a:r>
              <a:rPr lang="en-US" sz="2400" dirty="0" err="1" smtClean="0"/>
              <a:t>WAN,or</a:t>
            </a:r>
            <a:r>
              <a:rPr lang="en-US" sz="2400" dirty="0" smtClean="0"/>
              <a:t> a wireless WAN.</a:t>
            </a:r>
          </a:p>
          <a:p>
            <a:r>
              <a:rPr lang="en-US" sz="2400" dirty="0" smtClean="0"/>
              <a:t>The data link layer takes a datagram &amp; encapsulates it in a packet called a frame.</a:t>
            </a:r>
          </a:p>
          <a:p>
            <a:r>
              <a:rPr lang="en-US" sz="2400" dirty="0" smtClean="0"/>
              <a:t>Some link layer provide complete error detection and </a:t>
            </a:r>
            <a:r>
              <a:rPr lang="en-US" sz="2400" dirty="0" err="1" smtClean="0"/>
              <a:t>correction,some</a:t>
            </a:r>
            <a:r>
              <a:rPr lang="en-US" sz="2400" dirty="0" smtClean="0"/>
              <a:t> provide only error correction.</a:t>
            </a:r>
          </a:p>
          <a:p>
            <a:pPr>
              <a:buNone/>
            </a:pPr>
            <a:endParaRPr lang="en-US" sz="2400" dirty="0" smtClean="0"/>
          </a:p>
          <a:p>
            <a:pPr>
              <a:buNone/>
            </a:pPr>
            <a:r>
              <a:rPr lang="en-US" sz="2400" dirty="0" smtClean="0"/>
              <a:t>Network Layer or Network Access Layer(host-to-network)</a:t>
            </a:r>
          </a:p>
          <a:p>
            <a:r>
              <a:rPr lang="en-US" sz="2400" dirty="0" smtClean="0"/>
              <a:t>A network layer is the lowest layer of the TCP/IP model.</a:t>
            </a:r>
          </a:p>
          <a:p>
            <a:r>
              <a:rPr lang="en-US" sz="2400" dirty="0" smtClean="0"/>
              <a:t>A network layer is the combination of the Physical layer and Data Link layer defined in the OSI reference model.</a:t>
            </a:r>
          </a:p>
          <a:p>
            <a:r>
              <a:rPr lang="en-US" sz="2400" dirty="0" smtClean="0"/>
              <a:t>It defines how the data should be sent physically through the network.</a:t>
            </a:r>
          </a:p>
          <a:p>
            <a:r>
              <a:rPr lang="en-US" sz="2400" dirty="0" smtClean="0"/>
              <a:t>This layer is mainly responsible for the transmission of the data between two devices on the same network.</a:t>
            </a:r>
          </a:p>
          <a:p>
            <a:r>
              <a:rPr lang="en-US" sz="2400" dirty="0" smtClean="0"/>
              <a:t>The functions carried out by this layer are encapsulating the IP datagram into frames transmitted by the network and mapping of IP addresses into physical addresses.</a:t>
            </a:r>
          </a:p>
          <a:p>
            <a:r>
              <a:rPr lang="en-US" sz="2400" dirty="0" smtClean="0"/>
              <a:t>The protocols used by this layer are </a:t>
            </a:r>
            <a:r>
              <a:rPr lang="en-US" sz="2400" dirty="0" err="1" smtClean="0"/>
              <a:t>ethernet</a:t>
            </a:r>
            <a:r>
              <a:rPr lang="en-US" sz="2400" dirty="0" smtClean="0"/>
              <a:t>, token ring, FDDI, X.25, frame relay.</a:t>
            </a:r>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0.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Internet or network layer</a:t>
            </a:r>
          </a:p>
          <a:p>
            <a:pPr>
              <a:buNone/>
            </a:pPr>
            <a:r>
              <a:rPr lang="en-US" sz="2400" dirty="0" smtClean="0"/>
              <a:t>An internet layer is the second layer of the TCP/IP model.</a:t>
            </a:r>
          </a:p>
          <a:p>
            <a:pPr>
              <a:buNone/>
            </a:pPr>
            <a:r>
              <a:rPr lang="en-US" sz="2400" dirty="0" smtClean="0"/>
              <a:t>The main responsibility of the internet layer is to send the packets from any network, and they arrive at the destination irrespective of the route they take.</a:t>
            </a:r>
          </a:p>
          <a:p>
            <a:pPr>
              <a:buNone/>
            </a:pPr>
            <a:r>
              <a:rPr lang="en-US" sz="2400" dirty="0" smtClean="0"/>
              <a:t>The communication at the network layer is host-to-host.</a:t>
            </a:r>
          </a:p>
          <a:p>
            <a:pPr>
              <a:buNone/>
            </a:pPr>
            <a:r>
              <a:rPr lang="en-US" sz="2400" dirty="0" smtClean="0"/>
              <a:t>Routing is done in this layer.</a:t>
            </a:r>
          </a:p>
          <a:p>
            <a:pPr>
              <a:buNone/>
            </a:pPr>
            <a:r>
              <a:rPr lang="en-US" sz="2400" dirty="0" smtClean="0"/>
              <a:t>The network layer includes the main protocol  IP(Internet Protocol).</a:t>
            </a:r>
          </a:p>
          <a:p>
            <a:pPr>
              <a:buNone/>
            </a:pPr>
            <a:r>
              <a:rPr lang="en-US" sz="2400" dirty="0" smtClean="0"/>
              <a:t>It is a connectionless protocol.</a:t>
            </a:r>
          </a:p>
          <a:p>
            <a:pPr>
              <a:buNone/>
            </a:pPr>
            <a:r>
              <a:rPr lang="en-US" sz="2400" dirty="0" smtClean="0"/>
              <a:t>Following are the responsibilities of this protocol:-</a:t>
            </a:r>
          </a:p>
          <a:p>
            <a:pPr>
              <a:buNone/>
            </a:pPr>
            <a:r>
              <a:rPr lang="en-US" sz="2400" b="1" dirty="0" smtClean="0"/>
              <a:t>IP Addressing</a:t>
            </a:r>
          </a:p>
          <a:p>
            <a:pPr>
              <a:buNone/>
            </a:pPr>
            <a:r>
              <a:rPr lang="en-US" sz="2400" b="1" dirty="0" smtClean="0"/>
              <a:t>Host-to-host communication:</a:t>
            </a:r>
          </a:p>
          <a:p>
            <a:pPr>
              <a:buNone/>
            </a:pPr>
            <a:r>
              <a:rPr lang="en-US" sz="2400" b="1" dirty="0" smtClean="0"/>
              <a:t>Fragmentation and Reassembly</a:t>
            </a:r>
          </a:p>
          <a:p>
            <a:pPr>
              <a:buNone/>
            </a:pPr>
            <a:r>
              <a:rPr lang="en-US" sz="2400" b="1" dirty="0" smtClean="0"/>
              <a:t>Routing</a:t>
            </a:r>
          </a:p>
          <a:p>
            <a:pPr>
              <a:buNone/>
            </a:pPr>
            <a:endParaRPr lang="en-US" sz="2400" b="1" dirty="0" smtClean="0"/>
          </a:p>
          <a:p>
            <a:pPr>
              <a:buNone/>
            </a:pPr>
            <a:r>
              <a:rPr lang="en-US" sz="2400" dirty="0" smtClean="0"/>
              <a:t>IP defines the format   of the packet called a datagram &amp; structure of addresses  used in this layer.</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r>
              <a:rPr lang="en-US" sz="2400" dirty="0" smtClean="0"/>
              <a:t>The network layer has some auxiliary protocols that help IP in its delivery and routing tasks.</a:t>
            </a:r>
          </a:p>
          <a:p>
            <a:r>
              <a:rPr lang="en-US" sz="2400" dirty="0" smtClean="0"/>
              <a:t>ICMP-Internet Control </a:t>
            </a:r>
            <a:r>
              <a:rPr lang="en-US" sz="2400" dirty="0" err="1" smtClean="0"/>
              <a:t>Messge</a:t>
            </a:r>
            <a:r>
              <a:rPr lang="en-US" sz="2400" dirty="0" smtClean="0"/>
              <a:t> Protocol-helps  IP to report some problems when routing a packet.</a:t>
            </a:r>
          </a:p>
          <a:p>
            <a:r>
              <a:rPr lang="en-US" sz="2400" dirty="0" smtClean="0"/>
              <a:t>IGMP-The Internet Group Management Protocol- helps IP in multitasking.</a:t>
            </a:r>
          </a:p>
          <a:p>
            <a:r>
              <a:rPr lang="en-US" sz="2400" dirty="0" smtClean="0"/>
              <a:t>DHCP-Dynamic Host Configuration Protocol-helps IP to get the network-layer address for a host.</a:t>
            </a:r>
          </a:p>
          <a:p>
            <a:r>
              <a:rPr lang="en-US" sz="2400" dirty="0" smtClean="0"/>
              <a:t>ARP-the Address Resolution Protocol-helps IP to find the link-layer address of a host or router when its network-layer address is given.</a:t>
            </a:r>
          </a:p>
          <a:p>
            <a:endParaRPr lang="en-US" sz="2400" dirty="0" smtClean="0"/>
          </a:p>
          <a:p>
            <a:pPr>
              <a:buNone/>
            </a:pPr>
            <a:r>
              <a:rPr lang="en-US" sz="2400" dirty="0" smtClean="0"/>
              <a:t>Transport Layer</a:t>
            </a:r>
          </a:p>
          <a:p>
            <a:pPr>
              <a:buNone/>
            </a:pPr>
            <a:r>
              <a:rPr lang="en-US" sz="2400" dirty="0" smtClean="0"/>
              <a:t>The logical connection  at the transport layer is end-to-end.</a:t>
            </a:r>
          </a:p>
          <a:p>
            <a:pPr>
              <a:buNone/>
            </a:pPr>
            <a:r>
              <a:rPr lang="en-US" sz="2400" dirty="0" smtClean="0"/>
              <a:t>The transport layer at the source host  gets the message from the application </a:t>
            </a:r>
            <a:r>
              <a:rPr lang="en-US" sz="2400" dirty="0" err="1" smtClean="0"/>
              <a:t>layer,encapsulates</a:t>
            </a:r>
            <a:r>
              <a:rPr lang="en-US" sz="2400" dirty="0" smtClean="0"/>
              <a:t> it in a transport -layer packet(called  a segment or a user datagram in different protocols) and sends </a:t>
            </a:r>
            <a:r>
              <a:rPr lang="en-US" sz="2400" dirty="0" err="1" smtClean="0"/>
              <a:t>it,through</a:t>
            </a:r>
            <a:r>
              <a:rPr lang="en-US" sz="2400" dirty="0" smtClean="0"/>
              <a:t> the logical(imaginary) </a:t>
            </a:r>
            <a:r>
              <a:rPr lang="en-US" sz="2400" dirty="0" err="1" smtClean="0"/>
              <a:t>connection,to</a:t>
            </a:r>
            <a:r>
              <a:rPr lang="en-US" sz="2400" dirty="0" smtClean="0"/>
              <a:t> the transport layer at the destination host.</a:t>
            </a:r>
          </a:p>
          <a:p>
            <a:pPr>
              <a:buNone/>
            </a:pP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Transport layer is responsible for giving services to the application layer.</a:t>
            </a:r>
          </a:p>
          <a:p>
            <a:r>
              <a:rPr lang="en-US" sz="2400" dirty="0" smtClean="0"/>
              <a:t>Protocols used here are  TCP,UDP,SCTP</a:t>
            </a:r>
          </a:p>
          <a:p>
            <a:r>
              <a:rPr lang="en-US" sz="2400" dirty="0" smtClean="0"/>
              <a:t>TCP-Transmission Control Protocol</a:t>
            </a:r>
          </a:p>
          <a:p>
            <a:r>
              <a:rPr lang="en-US" sz="2400" dirty="0" smtClean="0"/>
              <a:t>Reliable Connection-oriented protocol</a:t>
            </a:r>
          </a:p>
          <a:p>
            <a:r>
              <a:rPr lang="en-US" sz="2400" dirty="0" smtClean="0"/>
              <a:t>Creates  logical connection</a:t>
            </a:r>
          </a:p>
          <a:p>
            <a:r>
              <a:rPr lang="en-US" sz="2400" dirty="0" smtClean="0"/>
              <a:t>Flow control-Matching  the sending  data rate of the source  host with the receiving  data rate  of the destination host  to prevent overwhelming the destination.</a:t>
            </a:r>
          </a:p>
          <a:p>
            <a:r>
              <a:rPr lang="en-US" sz="2400" dirty="0" smtClean="0"/>
              <a:t>Error control –To guarantee  that the segments arrive at the destination without error and resending the corrupted ones.</a:t>
            </a:r>
          </a:p>
          <a:p>
            <a:r>
              <a:rPr lang="en-US" sz="2400" dirty="0" smtClean="0"/>
              <a:t>Congestion control-to reduce the loss of segments  due to congestion in the network.</a:t>
            </a:r>
          </a:p>
          <a:p>
            <a:endParaRPr lang="en-US" sz="2400" dirty="0" smtClean="0"/>
          </a:p>
          <a:p>
            <a:r>
              <a:rPr lang="en-US" sz="2400" dirty="0" smtClean="0"/>
              <a:t>UDP-User  Datagram Protocol</a:t>
            </a:r>
          </a:p>
          <a:p>
            <a:r>
              <a:rPr lang="en-US" sz="2400" dirty="0" smtClean="0"/>
              <a:t>Unreliable Connection-less protocol</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 Creates no  logical connection.</a:t>
            </a:r>
          </a:p>
          <a:p>
            <a:r>
              <a:rPr lang="en-US" sz="2400" dirty="0" smtClean="0"/>
              <a:t>UDP is a simple protocol that does not  provide </a:t>
            </a:r>
            <a:r>
              <a:rPr lang="en-US" sz="2400" dirty="0" err="1" smtClean="0"/>
              <a:t>flow,error,or</a:t>
            </a:r>
            <a:r>
              <a:rPr lang="en-US" sz="2400" dirty="0" smtClean="0"/>
              <a:t> congestion control.</a:t>
            </a:r>
          </a:p>
          <a:p>
            <a:endParaRPr lang="en-US" sz="2400" dirty="0" smtClean="0"/>
          </a:p>
          <a:p>
            <a:r>
              <a:rPr lang="en-US" sz="2400" dirty="0" smtClean="0"/>
              <a:t>SCTP-Stream Control Transmission Protocol</a:t>
            </a:r>
          </a:p>
          <a:p>
            <a:r>
              <a:rPr lang="en-US" sz="2400" dirty="0" smtClean="0"/>
              <a:t>Designed to respond to new applications that are emerging in the multimedia.</a:t>
            </a:r>
          </a:p>
          <a:p>
            <a:endParaRPr lang="en-US" sz="2400" dirty="0" smtClean="0"/>
          </a:p>
          <a:p>
            <a:r>
              <a:rPr lang="en-US" sz="2400" dirty="0" smtClean="0"/>
              <a:t>It fragments the incoming byte stream into discrete messages and passes each one onto the internet layer.</a:t>
            </a:r>
          </a:p>
          <a:p>
            <a:r>
              <a:rPr lang="en-US" sz="2400" dirty="0" smtClean="0"/>
              <a:t>At the destination ,the receiving TCP process reassembles  the received  messages into the output stream.</a:t>
            </a:r>
          </a:p>
          <a:p>
            <a:pPr>
              <a:buNone/>
            </a:pPr>
            <a:endParaRPr lang="en-US" sz="2400" dirty="0" smtClean="0"/>
          </a:p>
          <a:p>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buNone/>
            </a:pPr>
            <a:endParaRPr lang="en-US" dirty="0" smtClean="0"/>
          </a:p>
          <a:p>
            <a:pPr>
              <a:buNone/>
            </a:pPr>
            <a:endParaRPr lang="en-US" dirty="0" smtClean="0"/>
          </a:p>
          <a:p>
            <a:pPr>
              <a:buNone/>
            </a:pPr>
            <a:endParaRPr lang="en-US" sz="2400" dirty="0"/>
          </a:p>
        </p:txBody>
      </p:sp>
      <p:pic>
        <p:nvPicPr>
          <p:cNvPr id="4" name="Picture 3" descr="p0.JPG"/>
          <p:cNvPicPr>
            <a:picLocks noChangeAspect="1"/>
          </p:cNvPicPr>
          <p:nvPr/>
        </p:nvPicPr>
        <p:blipFill>
          <a:blip r:embed="rId2"/>
          <a:stretch>
            <a:fillRect/>
          </a:stretch>
        </p:blipFill>
        <p:spPr>
          <a:xfrm>
            <a:off x="0" y="0"/>
            <a:ext cx="9143999"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Layered Architecture</a:t>
            </a:r>
          </a:p>
          <a:p>
            <a:r>
              <a:rPr lang="en-US" sz="2400" dirty="0" smtClean="0"/>
              <a:t>The main aim of the layered architecture is to divide the design into small pieces.</a:t>
            </a:r>
          </a:p>
          <a:p>
            <a:r>
              <a:rPr lang="en-US" sz="2400" dirty="0" smtClean="0"/>
              <a:t>Each lower layer adds its services to the higher layer to provide a full set of services to manage communications and run the applications.</a:t>
            </a:r>
          </a:p>
          <a:p>
            <a:r>
              <a:rPr lang="en-US" sz="2400" dirty="0" smtClean="0"/>
              <a:t>It provides modularity and clear interfaces, i.e., provides interaction between subsystems.</a:t>
            </a:r>
          </a:p>
          <a:p>
            <a:r>
              <a:rPr lang="en-US" sz="2400" dirty="0" smtClean="0"/>
              <a:t>It ensures the independence between layers by providing the services from lower to higher layer without defining how the services are implemented. Therefore, any modification in a layer will not affect the other layers.</a:t>
            </a:r>
          </a:p>
          <a:p>
            <a:r>
              <a:rPr lang="en-US" sz="2400" dirty="0" smtClean="0"/>
              <a:t>The number of layers, functions, contents of each layer will vary from network to network. However, the purpose of each layer is to provide the service from lower to a higher layer and hiding the details from the layers of how the services are implemented.</a:t>
            </a:r>
          </a:p>
          <a:p>
            <a:pPr>
              <a:buNone/>
            </a:pPr>
            <a:r>
              <a:rPr lang="en-US" sz="2400" dirty="0" smtClean="0"/>
              <a:t/>
            </a:r>
            <a:br>
              <a:rPr lang="en-US" sz="2400" dirty="0" smtClean="0"/>
            </a:b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r>
              <a:rPr lang="en-US" sz="2400" dirty="0" smtClean="0"/>
              <a:t>Application Layer</a:t>
            </a:r>
          </a:p>
          <a:p>
            <a:pPr>
              <a:buNone/>
            </a:pPr>
            <a:r>
              <a:rPr lang="en-US" sz="2400" dirty="0" smtClean="0"/>
              <a:t>Logical connection between  the 2 application layers is end-to-end.</a:t>
            </a:r>
          </a:p>
          <a:p>
            <a:pPr>
              <a:buNone/>
            </a:pPr>
            <a:r>
              <a:rPr lang="en-US" sz="2400" dirty="0" smtClean="0"/>
              <a:t>Communication at the application layer is between 2 processes.</a:t>
            </a:r>
          </a:p>
          <a:p>
            <a:pPr>
              <a:buNone/>
            </a:pPr>
            <a:r>
              <a:rPr lang="en-US" sz="2400" dirty="0" smtClean="0"/>
              <a:t>Process-to-process communication is the duty of the application layer.</a:t>
            </a:r>
          </a:p>
          <a:p>
            <a:pPr>
              <a:buNone/>
            </a:pPr>
            <a:r>
              <a:rPr lang="en-US" sz="2400" dirty="0" smtClean="0"/>
              <a:t>HTTP-Hypertext Transfer Protocol – vehicle for accessing the World Wide Web(WWW).</a:t>
            </a:r>
          </a:p>
          <a:p>
            <a:pPr>
              <a:buNone/>
            </a:pPr>
            <a:r>
              <a:rPr lang="en-US" sz="2400" dirty="0" smtClean="0"/>
              <a:t>SMTP-Simple Mail Transfer Protocol – main  protocol  used in email services.</a:t>
            </a:r>
          </a:p>
          <a:p>
            <a:pPr>
              <a:buNone/>
            </a:pPr>
            <a:r>
              <a:rPr lang="en-US" sz="2400" dirty="0" smtClean="0"/>
              <a:t>FTP-File Transfer Protocol-used for transferring files from one host to another.</a:t>
            </a:r>
          </a:p>
          <a:p>
            <a:pPr>
              <a:buNone/>
            </a:pPr>
            <a:r>
              <a:rPr lang="en-US" sz="2400" dirty="0" smtClean="0"/>
              <a:t>TELNET(Terminal Network) and Secure Shell(SSH) –used for accessing a site remotely.</a:t>
            </a:r>
          </a:p>
          <a:p>
            <a:pPr>
              <a:buNone/>
            </a:pPr>
            <a:r>
              <a:rPr lang="en-US" sz="2400" dirty="0" smtClean="0"/>
              <a:t>SNMP-Simple Network Management Protocol – used by an administrator to manage  the internet at global and local levels.</a:t>
            </a:r>
          </a:p>
          <a:p>
            <a:pPr>
              <a:buNone/>
            </a:pPr>
            <a:r>
              <a:rPr lang="en-US" sz="2400" dirty="0" smtClean="0"/>
              <a:t>DNS-Domain Name System-used by other protocols to find the network-layer address of a computer.</a:t>
            </a:r>
          </a:p>
          <a:p>
            <a:pPr>
              <a:buNone/>
            </a:pPr>
            <a:r>
              <a:rPr lang="en-US" sz="2400" dirty="0" smtClean="0"/>
              <a:t>IGMP-Internet Group Management Protocol – used to collect membership in a group.</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Encapsulation at the source host</a:t>
            </a:r>
          </a:p>
          <a:p>
            <a:pPr>
              <a:buNone/>
            </a:pPr>
            <a:r>
              <a:rPr lang="en-US" sz="2400" dirty="0" smtClean="0"/>
              <a:t>1.Message passed to transport layer.</a:t>
            </a:r>
          </a:p>
          <a:p>
            <a:pPr>
              <a:buNone/>
            </a:pPr>
            <a:r>
              <a:rPr lang="en-US" sz="2400" dirty="0" smtClean="0"/>
              <a:t>2.In transport layer we take message as payload and adds  transport layer </a:t>
            </a:r>
            <a:r>
              <a:rPr lang="en-US" sz="2400" dirty="0" err="1" smtClean="0"/>
              <a:t>header.It</a:t>
            </a:r>
            <a:r>
              <a:rPr lang="en-US" sz="2400" dirty="0" smtClean="0"/>
              <a:t> contains identifiers  of the source and destination application programs plus information for end-to-end </a:t>
            </a:r>
            <a:r>
              <a:rPr lang="en-US" sz="2400" dirty="0" err="1" smtClean="0"/>
              <a:t>delivery.Transport</a:t>
            </a:r>
            <a:r>
              <a:rPr lang="en-US" sz="2400" dirty="0" smtClean="0"/>
              <a:t> layer packet  is called as segment(in TCP) and user datagram(in UDP).The transport  layer passes the packet to the network layer.</a:t>
            </a:r>
          </a:p>
          <a:p>
            <a:pPr>
              <a:buNone/>
            </a:pPr>
            <a:r>
              <a:rPr lang="en-US" sz="2400" dirty="0" smtClean="0"/>
              <a:t>3.Network layer adds its own header to the </a:t>
            </a:r>
            <a:r>
              <a:rPr lang="en-US" sz="2400" dirty="0" err="1" smtClean="0"/>
              <a:t>payload.Also</a:t>
            </a:r>
            <a:r>
              <a:rPr lang="en-US" sz="2400" dirty="0" smtClean="0"/>
              <a:t> information for error </a:t>
            </a:r>
            <a:r>
              <a:rPr lang="en-US" sz="2400" dirty="0" err="1" smtClean="0"/>
              <a:t>checking,fragmentation</a:t>
            </a:r>
            <a:r>
              <a:rPr lang="en-US" sz="2400" dirty="0" smtClean="0"/>
              <a:t> </a:t>
            </a:r>
            <a:r>
              <a:rPr lang="en-US" sz="2400" dirty="0" err="1" smtClean="0"/>
              <a:t>etc.The</a:t>
            </a:r>
            <a:r>
              <a:rPr lang="en-US" sz="2400" dirty="0" smtClean="0"/>
              <a:t> network layer then passes the packet to the data link layer.</a:t>
            </a:r>
          </a:p>
          <a:p>
            <a:pPr>
              <a:buNone/>
            </a:pPr>
            <a:r>
              <a:rPr lang="en-US" sz="2400" dirty="0" smtClean="0"/>
              <a:t>4.The </a:t>
            </a:r>
            <a:r>
              <a:rPr lang="en-US" sz="2400" dirty="0" err="1" smtClean="0"/>
              <a:t>datalink</a:t>
            </a:r>
            <a:r>
              <a:rPr lang="en-US" sz="2400" dirty="0" smtClean="0"/>
              <a:t> layer takes the network layer packet adds its </a:t>
            </a:r>
            <a:r>
              <a:rPr lang="en-US" sz="2400" dirty="0" err="1" smtClean="0"/>
              <a:t>header,which</a:t>
            </a:r>
            <a:r>
              <a:rPr lang="en-US" sz="2400" dirty="0" smtClean="0"/>
              <a:t> contains the link-layer addresses of the host or the next hop(the router).We get  frames from </a:t>
            </a:r>
            <a:r>
              <a:rPr lang="en-US" sz="2400" dirty="0" err="1" smtClean="0"/>
              <a:t>here.The</a:t>
            </a:r>
            <a:r>
              <a:rPr lang="en-US" sz="2400" dirty="0" smtClean="0"/>
              <a:t> frame is passed to the physical layer for transmission.</a:t>
            </a:r>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err="1" smtClean="0"/>
              <a:t>Decapsualtion</a:t>
            </a:r>
            <a:r>
              <a:rPr lang="en-US" sz="2400" dirty="0" smtClean="0"/>
              <a:t> &amp; Encapsulation at the router</a:t>
            </a:r>
          </a:p>
          <a:p>
            <a:pPr>
              <a:buNone/>
            </a:pPr>
            <a:r>
              <a:rPr lang="en-US" sz="2400" dirty="0" smtClean="0"/>
              <a:t>Both because the router is connected to 2 or more links.</a:t>
            </a:r>
          </a:p>
          <a:p>
            <a:pPr>
              <a:buNone/>
            </a:pPr>
            <a:r>
              <a:rPr lang="en-US" sz="2400" dirty="0" smtClean="0"/>
              <a:t>1.After the set of bits are delivered  to the data-link </a:t>
            </a:r>
            <a:r>
              <a:rPr lang="en-US" sz="2400" dirty="0" err="1" smtClean="0"/>
              <a:t>layer,this</a:t>
            </a:r>
            <a:r>
              <a:rPr lang="en-US" sz="2400" dirty="0" smtClean="0"/>
              <a:t> layer </a:t>
            </a:r>
            <a:r>
              <a:rPr lang="en-US" sz="2400" dirty="0" err="1" smtClean="0"/>
              <a:t>decapsulates</a:t>
            </a:r>
            <a:r>
              <a:rPr lang="en-US" sz="2400" dirty="0" smtClean="0"/>
              <a:t> the datagram from the frame and passes it to the network layer.</a:t>
            </a:r>
          </a:p>
          <a:p>
            <a:pPr>
              <a:buNone/>
            </a:pPr>
            <a:r>
              <a:rPr lang="en-US" sz="2400" dirty="0" smtClean="0"/>
              <a:t>2.Network layer inspects the source and destination addresses in the datagram header and consults its  forwarding table to find the next hop to which the datagram is to delivered.</a:t>
            </a:r>
          </a:p>
          <a:p>
            <a:pPr>
              <a:buNone/>
            </a:pPr>
            <a:r>
              <a:rPr lang="en-US" sz="2400" dirty="0" smtClean="0"/>
              <a:t>3.The </a:t>
            </a:r>
            <a:r>
              <a:rPr lang="en-US" sz="2400" dirty="0" err="1" smtClean="0"/>
              <a:t>datalink</a:t>
            </a:r>
            <a:r>
              <a:rPr lang="en-US" sz="2400" dirty="0" smtClean="0"/>
              <a:t> layer of the next link encapsulates the datagram in a frame and passes it to physical layer for transmission.</a:t>
            </a:r>
          </a:p>
          <a:p>
            <a:pPr>
              <a:buNone/>
            </a:pPr>
            <a:endParaRPr lang="en-US" sz="2400" dirty="0" smtClean="0"/>
          </a:p>
          <a:p>
            <a:pPr>
              <a:buNone/>
            </a:pPr>
            <a:r>
              <a:rPr lang="en-US" sz="2400" dirty="0" err="1" smtClean="0"/>
              <a:t>Decapsulation</a:t>
            </a:r>
            <a:r>
              <a:rPr lang="en-US" sz="2400" dirty="0" smtClean="0"/>
              <a:t> at the Destination Host</a:t>
            </a:r>
          </a:p>
          <a:p>
            <a:pPr>
              <a:buNone/>
            </a:pPr>
            <a:r>
              <a:rPr lang="en-US" sz="2400" dirty="0" smtClean="0"/>
              <a:t>1.At destination host ,each layer only </a:t>
            </a:r>
            <a:r>
              <a:rPr lang="en-US" sz="2400" dirty="0" err="1" smtClean="0"/>
              <a:t>decapsulates</a:t>
            </a:r>
            <a:r>
              <a:rPr lang="en-US" sz="2400" dirty="0" smtClean="0"/>
              <a:t> the packet </a:t>
            </a:r>
            <a:r>
              <a:rPr lang="en-US" sz="2400" dirty="0" err="1" smtClean="0"/>
              <a:t>received,removes</a:t>
            </a:r>
            <a:r>
              <a:rPr lang="en-US" sz="2400" dirty="0" smtClean="0"/>
              <a:t> the payload and delivers the payload  to the next-higher layer protocol until the message reaches the application layer.</a:t>
            </a:r>
          </a:p>
          <a:p>
            <a:pPr>
              <a:buNone/>
            </a:pPr>
            <a:r>
              <a:rPr lang="en-US" sz="2400" dirty="0" smtClean="0"/>
              <a:t>2.At host also while </a:t>
            </a:r>
            <a:r>
              <a:rPr lang="en-US" sz="2400" dirty="0" err="1" smtClean="0"/>
              <a:t>decapsulating</a:t>
            </a:r>
            <a:r>
              <a:rPr lang="en-US" sz="2400" dirty="0" smtClean="0"/>
              <a:t> ,involves error checking.</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dirty="0" smtClean="0"/>
              <a:t>Names-someorg.com</a:t>
            </a:r>
            <a:br>
              <a:rPr lang="en-US" sz="2400" dirty="0" smtClean="0"/>
            </a:br>
            <a:r>
              <a:rPr lang="en-US" sz="2400" dirty="0" smtClean="0"/>
              <a:t>Logical address - 16-bit addresses in its instructions, the logical address space would be </a:t>
            </a:r>
            <a:r>
              <a:rPr lang="en-US" sz="2400" b="1" dirty="0" smtClean="0"/>
              <a:t>0 ..</a:t>
            </a:r>
            <a:r>
              <a:rPr lang="en-US" sz="2400" dirty="0" smtClean="0"/>
              <a:t> </a:t>
            </a:r>
            <a:r>
              <a:rPr lang="en-US" sz="2400" b="1" dirty="0" smtClean="0"/>
              <a:t>65535</a:t>
            </a:r>
            <a:r>
              <a:rPr lang="en-US" sz="2400" dirty="0" smtClean="0"/>
              <a:t>.</a:t>
            </a:r>
            <a:br>
              <a:rPr lang="en-US" sz="2400" dirty="0" smtClean="0"/>
            </a:br>
            <a:r>
              <a:rPr lang="en-US" sz="2400" dirty="0" smtClean="0"/>
              <a:t>Link-layer addresses – MAC  address</a:t>
            </a:r>
            <a:endParaRPr lang="en-US" sz="2400" dirty="0"/>
          </a:p>
        </p:txBody>
      </p:sp>
      <p:pic>
        <p:nvPicPr>
          <p:cNvPr id="4" name="Content Placeholder 3" descr="l0.JPG"/>
          <p:cNvPicPr>
            <a:picLocks noGrp="1" noChangeAspect="1"/>
          </p:cNvPicPr>
          <p:nvPr>
            <p:ph idx="1"/>
          </p:nvPr>
        </p:nvPicPr>
        <p:blipFill>
          <a:blip r:embed="rId2"/>
          <a:stretch>
            <a:fillRect/>
          </a:stretch>
        </p:blipFill>
        <p:spPr>
          <a:xfrm>
            <a:off x="1524001" y="1762124"/>
            <a:ext cx="6934200" cy="4791075"/>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MULTIPLEXING &amp; DEMULTIPLEXING</a:t>
            </a:r>
            <a:endParaRPr lang="en-US" dirty="0"/>
          </a:p>
        </p:txBody>
      </p:sp>
      <p:sp>
        <p:nvSpPr>
          <p:cNvPr id="3" name="Content Placeholder 2"/>
          <p:cNvSpPr>
            <a:spLocks noGrp="1"/>
          </p:cNvSpPr>
          <p:nvPr>
            <p:ph idx="1"/>
          </p:nvPr>
        </p:nvSpPr>
        <p:spPr>
          <a:xfrm>
            <a:off x="0" y="609600"/>
            <a:ext cx="9144000" cy="6248400"/>
          </a:xfrm>
        </p:spPr>
        <p:txBody>
          <a:bodyPr>
            <a:normAutofit/>
          </a:bodyPr>
          <a:lstStyle/>
          <a:p>
            <a:r>
              <a:rPr lang="en-US" sz="2400" dirty="0" smtClean="0"/>
              <a:t>Multiplexing – protocol at a layer can encapsulate a packet from several next-higher layer protocols(one at a time).</a:t>
            </a:r>
          </a:p>
          <a:p>
            <a:r>
              <a:rPr lang="en-US" sz="2400" dirty="0" err="1" smtClean="0"/>
              <a:t>Demultiplexing</a:t>
            </a:r>
            <a:r>
              <a:rPr lang="en-US" sz="2400" dirty="0" smtClean="0"/>
              <a:t> –a protocol can </a:t>
            </a:r>
            <a:r>
              <a:rPr lang="en-US" sz="2400" dirty="0" err="1" smtClean="0"/>
              <a:t>decapsulate</a:t>
            </a:r>
            <a:r>
              <a:rPr lang="en-US" sz="2400" dirty="0" smtClean="0"/>
              <a:t> and deliver a packet to several next-higher layer protocols.</a:t>
            </a:r>
            <a:endParaRPr lang="en-US" sz="2400" smtClean="0"/>
          </a:p>
          <a:p>
            <a:pPr>
              <a:buNone/>
            </a:pP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k8.JPG"/>
          <p:cNvPicPr>
            <a:picLocks noGrp="1" noChangeAspect="1"/>
          </p:cNvPicPr>
          <p:nvPr>
            <p:ph idx="1"/>
          </p:nvPr>
        </p:nvPicPr>
        <p:blipFill>
          <a:blip r:embed="rId2"/>
          <a:stretch>
            <a:fillRect/>
          </a:stretch>
        </p:blipFill>
        <p:spPr>
          <a:xfrm>
            <a:off x="1" y="0"/>
            <a:ext cx="9144000" cy="6858000"/>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THE OSI MODEL</a:t>
            </a:r>
            <a:endParaRPr lang="en-US" dirty="0"/>
          </a:p>
        </p:txBody>
      </p:sp>
      <p:sp>
        <p:nvSpPr>
          <p:cNvPr id="3" name="Content Placeholder 2"/>
          <p:cNvSpPr>
            <a:spLocks noGrp="1"/>
          </p:cNvSpPr>
          <p:nvPr>
            <p:ph idx="1"/>
          </p:nvPr>
        </p:nvSpPr>
        <p:spPr>
          <a:xfrm>
            <a:off x="0" y="533400"/>
            <a:ext cx="9144000" cy="6324600"/>
          </a:xfrm>
        </p:spPr>
        <p:txBody>
          <a:bodyPr>
            <a:normAutofit/>
          </a:bodyPr>
          <a:lstStyle/>
          <a:p>
            <a:r>
              <a:rPr lang="en-US" sz="2400" dirty="0" smtClean="0"/>
              <a:t>An ISO standard that covers all aspects of network communications is the Open Systems Interconnection(OSI) model.</a:t>
            </a:r>
          </a:p>
          <a:p>
            <a:r>
              <a:rPr lang="en-US" sz="2400" dirty="0" smtClean="0"/>
              <a:t>An open system is a set of protocols that allows any 2 different systems to communicate regardless of their underlying architecture.</a:t>
            </a:r>
          </a:p>
          <a:p>
            <a:r>
              <a:rPr lang="en-US" sz="2400" dirty="0" smtClean="0"/>
              <a:t>The purpose of the OSI model is to show  how to facilitate communication between different systems without </a:t>
            </a:r>
            <a:r>
              <a:rPr lang="en-US" sz="2400" dirty="0" smtClean="0"/>
              <a:t>requiring </a:t>
            </a:r>
            <a:r>
              <a:rPr lang="en-US" sz="2400" dirty="0" smtClean="0"/>
              <a:t>changes to the logic of the underlying hardware and software.</a:t>
            </a:r>
          </a:p>
          <a:p>
            <a:r>
              <a:rPr lang="en-US" sz="2400" dirty="0" smtClean="0"/>
              <a:t>OSI model is not a </a:t>
            </a:r>
            <a:r>
              <a:rPr lang="en-US" sz="2400" dirty="0" err="1" smtClean="0"/>
              <a:t>protocol;it</a:t>
            </a:r>
            <a:r>
              <a:rPr lang="en-US" sz="2400" dirty="0" smtClean="0"/>
              <a:t> is a model of understanding and designing a network architecture that is </a:t>
            </a:r>
            <a:r>
              <a:rPr lang="en-US" sz="2400" dirty="0" err="1" smtClean="0"/>
              <a:t>flexible,robust</a:t>
            </a:r>
            <a:r>
              <a:rPr lang="en-US" sz="2400" dirty="0" smtClean="0"/>
              <a:t> and interoperable.</a:t>
            </a:r>
          </a:p>
          <a:p>
            <a:r>
              <a:rPr lang="en-US" sz="2400" dirty="0" smtClean="0"/>
              <a:t>It consists of 7  separate </a:t>
            </a:r>
            <a:r>
              <a:rPr lang="en-US" sz="2400" dirty="0" smtClean="0"/>
              <a:t>but </a:t>
            </a:r>
            <a:r>
              <a:rPr lang="en-US" sz="2400" dirty="0" smtClean="0"/>
              <a:t>related layers.</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OSI REFERENCE MODELS</a:t>
            </a:r>
            <a:endParaRPr lang="en-US" dirty="0"/>
          </a:p>
        </p:txBody>
      </p:sp>
      <p:pic>
        <p:nvPicPr>
          <p:cNvPr id="6" name="Content Placeholder 5" descr="l0m.JPG"/>
          <p:cNvPicPr>
            <a:picLocks noGrp="1" noChangeAspect="1"/>
          </p:cNvPicPr>
          <p:nvPr>
            <p:ph idx="1"/>
          </p:nvPr>
        </p:nvPicPr>
        <p:blipFill>
          <a:blip r:embed="rId2"/>
          <a:stretch>
            <a:fillRect/>
          </a:stretch>
        </p:blipFill>
        <p:spPr>
          <a:xfrm>
            <a:off x="0" y="914400"/>
            <a:ext cx="8915400" cy="5943600"/>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2400" dirty="0" smtClean="0"/>
              <a:t>The Physical layer</a:t>
            </a:r>
          </a:p>
          <a:p>
            <a:r>
              <a:rPr lang="en-US" sz="2400" dirty="0" smtClean="0"/>
              <a:t>The main functionality of the physical layer is to transmit the individual bits from one node to another node.</a:t>
            </a:r>
          </a:p>
          <a:p>
            <a:r>
              <a:rPr lang="en-US" sz="2400" dirty="0" smtClean="0"/>
              <a:t>It is the lowest layer of the OSI model.</a:t>
            </a:r>
          </a:p>
          <a:p>
            <a:r>
              <a:rPr lang="en-US" sz="2400" dirty="0" smtClean="0"/>
              <a:t>It establishes, maintains and deactivates the physical connection.</a:t>
            </a:r>
          </a:p>
          <a:p>
            <a:r>
              <a:rPr lang="en-US" sz="2400" dirty="0" smtClean="0"/>
              <a:t>It specifies the mechanical, electrical and procedural network interface specifications.</a:t>
            </a:r>
          </a:p>
          <a:p>
            <a:r>
              <a:rPr lang="en-US" sz="2400" dirty="0" smtClean="0"/>
              <a:t>Here we have to decide how many volts is used to represent a 1 and how many for a 0,how many microseconds a bit lasts.</a:t>
            </a:r>
          </a:p>
          <a:p>
            <a:r>
              <a:rPr lang="en-US" sz="2400" b="1" dirty="0" smtClean="0"/>
              <a:t>Line Configuration:</a:t>
            </a:r>
            <a:r>
              <a:rPr lang="en-US" sz="2400" dirty="0" smtClean="0"/>
              <a:t> It defines the way how two or more devices can be connected physically.</a:t>
            </a:r>
          </a:p>
          <a:p>
            <a:r>
              <a:rPr lang="en-US" sz="2400" b="1" dirty="0" smtClean="0">
                <a:hlinkClick r:id="rId2"/>
              </a:rPr>
              <a:t>Data Transmission</a:t>
            </a:r>
            <a:r>
              <a:rPr lang="en-US" sz="2400" b="1" dirty="0" smtClean="0"/>
              <a:t>:</a:t>
            </a:r>
            <a:r>
              <a:rPr lang="en-US" sz="2400" dirty="0" smtClean="0"/>
              <a:t> It defines the transmission mode whether it is simplex, half-duplex or full-duplex mode between the two devices on the network.</a:t>
            </a:r>
          </a:p>
          <a:p>
            <a:r>
              <a:rPr lang="en-US" sz="2400" b="1" dirty="0" smtClean="0">
                <a:hlinkClick r:id="rId3"/>
              </a:rPr>
              <a:t>Topology</a:t>
            </a:r>
            <a:r>
              <a:rPr lang="en-US" sz="2400" b="1" dirty="0" smtClean="0"/>
              <a:t>:</a:t>
            </a:r>
            <a:r>
              <a:rPr lang="en-US" sz="2400" dirty="0" smtClean="0"/>
              <a:t> It defines the way how network devices are arranged.</a:t>
            </a:r>
          </a:p>
          <a:p>
            <a:r>
              <a:rPr lang="en-US" sz="2400" b="1" dirty="0" smtClean="0"/>
              <a:t>Signals:</a:t>
            </a:r>
            <a:r>
              <a:rPr lang="en-US" sz="2400" dirty="0" smtClean="0"/>
              <a:t> It determines the type of the signal used for transmitting the information.</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US" sz="2800" dirty="0" smtClean="0"/>
              <a:t>The Data Link Layer</a:t>
            </a:r>
          </a:p>
          <a:p>
            <a:r>
              <a:rPr lang="en-US" sz="2800" dirty="0" smtClean="0"/>
              <a:t>This layer is responsible for the error-free transfer of data frames.</a:t>
            </a:r>
          </a:p>
          <a:p>
            <a:r>
              <a:rPr lang="en-US" sz="2800" dirty="0" smtClean="0"/>
              <a:t>For this acknowledgement frames </a:t>
            </a:r>
            <a:r>
              <a:rPr lang="en-US" sz="2800" dirty="0" smtClean="0"/>
              <a:t>are attached</a:t>
            </a:r>
            <a:r>
              <a:rPr lang="en-US" sz="2800" dirty="0" smtClean="0"/>
              <a:t>.</a:t>
            </a:r>
          </a:p>
          <a:p>
            <a:r>
              <a:rPr lang="en-US" sz="2800" dirty="0" smtClean="0"/>
              <a:t>It defines the format of the data on the network.</a:t>
            </a:r>
          </a:p>
          <a:p>
            <a:r>
              <a:rPr lang="en-US" sz="2800" dirty="0" smtClean="0"/>
              <a:t>It provides a reliable and efficient communication between two or more devices.</a:t>
            </a:r>
          </a:p>
          <a:p>
            <a:r>
              <a:rPr lang="en-US" sz="2800" dirty="0" smtClean="0"/>
              <a:t>It is mainly responsible for the unique identification of each device that resides on a local network.</a:t>
            </a:r>
          </a:p>
          <a:p>
            <a:r>
              <a:rPr lang="en-US" sz="2800" dirty="0" smtClean="0"/>
              <a:t>It contains two sub-layers:</a:t>
            </a:r>
          </a:p>
          <a:p>
            <a:pPr lvl="1"/>
            <a:r>
              <a:rPr lang="en-US" b="1" dirty="0" smtClean="0"/>
              <a:t>Logical Link Control Layer</a:t>
            </a:r>
            <a:endParaRPr lang="en-US" dirty="0" smtClean="0"/>
          </a:p>
          <a:p>
            <a:pPr lvl="2"/>
            <a:r>
              <a:rPr lang="en-US" sz="2800" dirty="0" smtClean="0"/>
              <a:t>It is responsible for transferring the packets to the Network layer of the receiver that is receiving.</a:t>
            </a:r>
          </a:p>
          <a:p>
            <a:pPr lvl="2"/>
            <a:r>
              <a:rPr lang="en-US" sz="2800" dirty="0" smtClean="0"/>
              <a:t>It identifies the address of the network layer protocol from the header.</a:t>
            </a:r>
          </a:p>
          <a:p>
            <a:pPr lvl="2"/>
            <a:r>
              <a:rPr lang="en-US" sz="2800" dirty="0" smtClean="0"/>
              <a:t>It also provides flow control.</a:t>
            </a:r>
          </a:p>
          <a:p>
            <a:pPr lvl="1"/>
            <a:r>
              <a:rPr lang="en-US" b="1" dirty="0" smtClean="0"/>
              <a:t>Media Access Control Layer</a:t>
            </a:r>
            <a:endParaRPr lang="en-US" dirty="0" smtClean="0"/>
          </a:p>
          <a:p>
            <a:pPr lvl="2"/>
            <a:r>
              <a:rPr lang="en-US" sz="2800" dirty="0" smtClean="0"/>
              <a:t>A Media access control layer is a link between the Logical Link Control layer and the network's physical layer.</a:t>
            </a:r>
          </a:p>
          <a:p>
            <a:pPr lvl="2"/>
            <a:r>
              <a:rPr lang="en-US" sz="2800" dirty="0" smtClean="0"/>
              <a:t>It is used for transferring the packets over the network.</a:t>
            </a:r>
          </a:p>
          <a:p>
            <a:pPr>
              <a:buNone/>
            </a:pPr>
            <a:endParaRPr lang="en-US" sz="2800" dirty="0" smtClean="0"/>
          </a:p>
          <a:p>
            <a:pPr>
              <a:buNone/>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The basic elements of layered architecture are services, protocols, and interfaces.</a:t>
            </a:r>
          </a:p>
          <a:p>
            <a:pPr lvl="1"/>
            <a:r>
              <a:rPr lang="en-US" sz="2400" b="1" dirty="0" smtClean="0"/>
              <a:t>Service:</a:t>
            </a:r>
            <a:r>
              <a:rPr lang="en-US" sz="2400" dirty="0" smtClean="0"/>
              <a:t> It is a set of actions that a layer provides to the higher layer.</a:t>
            </a:r>
          </a:p>
          <a:p>
            <a:pPr lvl="1"/>
            <a:r>
              <a:rPr lang="en-US" sz="2400" b="1" dirty="0" smtClean="0"/>
              <a:t>Protocol:</a:t>
            </a:r>
            <a:r>
              <a:rPr lang="en-US" sz="2400" dirty="0" smtClean="0"/>
              <a:t> It defines a set of rules that a layer uses to exchange the information with peer entity. These rules mainly concern about both the contents and order of the messages used.</a:t>
            </a:r>
          </a:p>
          <a:p>
            <a:pPr lvl="1"/>
            <a:r>
              <a:rPr lang="en-US" sz="2400" b="1" dirty="0" smtClean="0"/>
              <a:t>Interface:</a:t>
            </a:r>
            <a:r>
              <a:rPr lang="en-US" sz="2400" dirty="0" smtClean="0"/>
              <a:t> It is a way through which the message is transferred from one layer to another layer.</a:t>
            </a:r>
          </a:p>
          <a:p>
            <a:pPr lvl="1">
              <a:buNone/>
            </a:pPr>
            <a:endParaRPr lang="en-US" sz="2400" dirty="0" smtClean="0"/>
          </a:p>
          <a:p>
            <a:pPr lvl="1">
              <a:buNone/>
            </a:pPr>
            <a:r>
              <a:rPr lang="en-US" sz="3200" b="1" dirty="0" smtClean="0"/>
              <a:t>LAYERED MODEL</a:t>
            </a:r>
          </a:p>
          <a:p>
            <a:r>
              <a:rPr lang="en-US" sz="2400" dirty="0" smtClean="0"/>
              <a:t>In a layer n architecture, layer n on one machine will have a communication with the layer n on another machine and the rules used in a conversation are known as a layer-n protocol.</a:t>
            </a:r>
          </a:p>
          <a:p>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sz="2400" dirty="0" smtClean="0"/>
              <a:t>Functions of the Data-link layer</a:t>
            </a:r>
          </a:p>
          <a:p>
            <a:r>
              <a:rPr lang="en-US" sz="2400" b="1" dirty="0" smtClean="0"/>
              <a:t>Framing:</a:t>
            </a:r>
            <a:r>
              <a:rPr lang="en-US" sz="2400" dirty="0" smtClean="0"/>
              <a:t> The data link layer translates the physical's raw bit stream into packets known as Frames. The Data link layer adds the header and trailer to the frame. The header which is added to the frame contains the hardware destination and source address.</a:t>
            </a:r>
          </a:p>
          <a:p>
            <a:r>
              <a:rPr lang="en-US" sz="2400" b="1" dirty="0" smtClean="0"/>
              <a:t>Physical Addressing:</a:t>
            </a:r>
            <a:r>
              <a:rPr lang="en-US" sz="2400" dirty="0" smtClean="0"/>
              <a:t> The Data link layer adds a header to the frame that contains a destination address. The frame is transmitted to the destination address mentioned in the header.</a:t>
            </a:r>
          </a:p>
          <a:p>
            <a:r>
              <a:rPr lang="en-US" sz="2400" b="1" dirty="0" smtClean="0"/>
              <a:t>Flow Control:</a:t>
            </a:r>
            <a:r>
              <a:rPr lang="en-US" sz="2400" dirty="0" smtClean="0"/>
              <a:t> Flow control is the main functionality of the Data-link layer. It is the technique through which the constant data rate is maintained on both the sides so that no data get corrupted. It ensures that the transmitting station such as a server with higher processing speed does not exceed the receiving station, with lower processing speed.</a:t>
            </a:r>
          </a:p>
          <a:p>
            <a:r>
              <a:rPr lang="en-US" sz="2400" b="1" dirty="0" smtClean="0"/>
              <a:t>Error Control:</a:t>
            </a:r>
            <a:r>
              <a:rPr lang="en-US" sz="2400" dirty="0" smtClean="0"/>
              <a:t> Error control is achieved by adding a calculated value CRC (Cyclic Redundancy Check) that is placed to the Data link layer's trailer which is added to the message frame before it is sent to the physical layer. If any error seems to </a:t>
            </a:r>
            <a:r>
              <a:rPr lang="en-US" sz="2400" dirty="0" err="1" smtClean="0"/>
              <a:t>occurr</a:t>
            </a:r>
            <a:r>
              <a:rPr lang="en-US" sz="2400" dirty="0" smtClean="0"/>
              <a:t>, then the receiver sends the acknowledgment for the retransmission of the corrupted frames.</a:t>
            </a:r>
          </a:p>
          <a:p>
            <a:r>
              <a:rPr lang="en-US" sz="2400" b="1" dirty="0" smtClean="0"/>
              <a:t>Access Control:</a:t>
            </a:r>
            <a:r>
              <a:rPr lang="en-US" sz="2400" dirty="0" smtClean="0"/>
              <a:t> When two or more devices are connected to the same communication channel, then the data link layer protocols are used to determine which device has control over the link at a given time.</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t>Network layer</a:t>
            </a:r>
          </a:p>
          <a:p>
            <a:r>
              <a:rPr lang="en-US" sz="2400" dirty="0" smtClean="0"/>
              <a:t>It is a layer 3 that manages device addressing, tracks the location of devices on the network.</a:t>
            </a:r>
          </a:p>
          <a:p>
            <a:r>
              <a:rPr lang="en-US" sz="2400" dirty="0" smtClean="0"/>
              <a:t>It determines the best path to move data from source to the destination based on the network conditions, the priority of service, and other factors</a:t>
            </a:r>
            <a:r>
              <a:rPr lang="en-US" sz="2400" dirty="0" smtClean="0"/>
              <a:t>.</a:t>
            </a:r>
            <a:endParaRPr lang="en-US" sz="2400" dirty="0" smtClean="0"/>
          </a:p>
          <a:p>
            <a:r>
              <a:rPr lang="en-US" sz="2400" dirty="0" smtClean="0"/>
              <a:t>Routers are the layer 3 devices, they are specified in this layer and used to provide the routing services within an internetwork.</a:t>
            </a:r>
          </a:p>
          <a:p>
            <a:r>
              <a:rPr lang="en-US" sz="2400" dirty="0" smtClean="0"/>
              <a:t>The protocols used to route the network traffic are known as Network layer protocols. Examples of protocols are IP and Ipv6.</a:t>
            </a:r>
          </a:p>
          <a:p>
            <a:pPr>
              <a:buNone/>
            </a:pPr>
            <a:endParaRPr lang="en-US" dirty="0" smtClean="0"/>
          </a:p>
          <a:p>
            <a:pPr>
              <a:buNone/>
            </a:pP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Functions of Network Layer:-</a:t>
            </a:r>
          </a:p>
          <a:p>
            <a:r>
              <a:rPr lang="en-US" sz="2400" b="1" dirty="0" smtClean="0"/>
              <a:t>Internetworking:</a:t>
            </a:r>
            <a:r>
              <a:rPr lang="en-US" sz="2400" dirty="0" smtClean="0"/>
              <a:t> An internetworking is the main responsibility of the network layer. It provides a logical connection between different devices.</a:t>
            </a:r>
          </a:p>
          <a:p>
            <a:r>
              <a:rPr lang="en-US" sz="2400" b="1" dirty="0" smtClean="0">
                <a:hlinkClick r:id="rId2"/>
              </a:rPr>
              <a:t>Addressing</a:t>
            </a:r>
            <a:r>
              <a:rPr lang="en-US" sz="2400" b="1" dirty="0" smtClean="0"/>
              <a:t>:</a:t>
            </a:r>
            <a:r>
              <a:rPr lang="en-US" sz="2400" dirty="0" smtClean="0"/>
              <a:t> A Network layer adds the source and destination address to the header of the frame. Addressing is used to identify the device on the internet.</a:t>
            </a:r>
          </a:p>
          <a:p>
            <a:r>
              <a:rPr lang="en-US" sz="2400" b="1" dirty="0" smtClean="0">
                <a:hlinkClick r:id="rId3"/>
              </a:rPr>
              <a:t>Routing</a:t>
            </a:r>
            <a:r>
              <a:rPr lang="en-US" sz="2400" b="1" dirty="0" smtClean="0"/>
              <a:t>:</a:t>
            </a:r>
            <a:r>
              <a:rPr lang="en-US" sz="2400" dirty="0" smtClean="0"/>
              <a:t> Routing is the major component of the network layer, and it determines the best optimal path out of the multiple paths from source to the destination.</a:t>
            </a:r>
          </a:p>
          <a:p>
            <a:r>
              <a:rPr lang="en-US" sz="2400" b="1" dirty="0" smtClean="0"/>
              <a:t>Packetizing:</a:t>
            </a:r>
            <a:r>
              <a:rPr lang="en-US" sz="2400" dirty="0" smtClean="0"/>
              <a:t> A Network Layer receives the packets from the upper layer and converts them into packets. This process is known as Packetizing. It is achieved by internet protocol (IP).</a:t>
            </a:r>
          </a:p>
          <a:p>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
            <a:ext cx="9144000" cy="6858000"/>
          </a:xfrm>
        </p:spPr>
        <p:txBody>
          <a:bodyPr>
            <a:normAutofit/>
          </a:bodyPr>
          <a:lstStyle/>
          <a:p>
            <a:pPr>
              <a:buNone/>
            </a:pPr>
            <a:r>
              <a:rPr lang="en-US" dirty="0" smtClean="0"/>
              <a:t>Transport Layer</a:t>
            </a:r>
          </a:p>
          <a:p>
            <a:r>
              <a:rPr lang="en-US" sz="2400" dirty="0" smtClean="0"/>
              <a:t>The Transport layer is a Layer 4 ensures that messages are transmitted in the order in which they are sent and there is no duplication of data.</a:t>
            </a:r>
          </a:p>
          <a:p>
            <a:r>
              <a:rPr lang="en-US" sz="2400" dirty="0" smtClean="0"/>
              <a:t>The main responsibility of the transport layer is to transfer the data completely.</a:t>
            </a:r>
          </a:p>
          <a:p>
            <a:r>
              <a:rPr lang="en-US" sz="2400" dirty="0" smtClean="0"/>
              <a:t>It receives the data from the upper layer and converts them into smaller units known as segments.</a:t>
            </a:r>
          </a:p>
          <a:p>
            <a:r>
              <a:rPr lang="en-US" sz="2400" dirty="0" smtClean="0"/>
              <a:t>This layer can be termed as an end-to-end layer as it provides a point-to-point connection between source and destination to deliver the data reliably.</a:t>
            </a:r>
          </a:p>
          <a:p>
            <a:pPr>
              <a:buNone/>
            </a:pPr>
            <a:endParaRPr lang="en-US" sz="2400" dirty="0" smtClean="0"/>
          </a:p>
          <a:p>
            <a:r>
              <a:rPr lang="en-US" sz="2400" b="1" dirty="0" smtClean="0"/>
              <a:t>The two protocols used in this layer are:</a:t>
            </a:r>
            <a:endParaRPr lang="en-US" sz="2400" dirty="0" smtClean="0"/>
          </a:p>
          <a:p>
            <a:r>
              <a:rPr lang="en-US" sz="2400" b="1" dirty="0" smtClean="0"/>
              <a:t>Transmission Control Protocol</a:t>
            </a:r>
            <a:endParaRPr lang="en-US" sz="2400" dirty="0" smtClean="0"/>
          </a:p>
          <a:p>
            <a:pPr lvl="1"/>
            <a:r>
              <a:rPr lang="en-US" sz="2400" dirty="0" smtClean="0"/>
              <a:t>It is a standard protocol that allows the systems to communicate over the internet.</a:t>
            </a:r>
          </a:p>
          <a:p>
            <a:pPr>
              <a:buNone/>
            </a:pPr>
            <a:endParaRPr lang="en-US" sz="2400"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lvl="1"/>
            <a:r>
              <a:rPr lang="en-US" sz="2400" dirty="0" smtClean="0"/>
              <a:t>It establishes and maintains a connection between hosts.</a:t>
            </a:r>
          </a:p>
          <a:p>
            <a:pPr lvl="1"/>
            <a:r>
              <a:rPr lang="en-US" sz="2400" dirty="0" smtClean="0"/>
              <a:t>When data is sent over the TCP connection, then the TCP protocol divides the data into smaller units known as segments. Each segment travels over the internet using multiple routes, and they arrive in different orders at the destination. The transmission control protocol reorders the packets in the correct order at the receiving end.</a:t>
            </a:r>
          </a:p>
          <a:p>
            <a:pPr>
              <a:buNone/>
            </a:pPr>
            <a:endParaRPr lang="en-US" dirty="0" smtClean="0"/>
          </a:p>
          <a:p>
            <a:r>
              <a:rPr lang="en-US" b="1" dirty="0" smtClean="0"/>
              <a:t>User Datagram Protocol</a:t>
            </a:r>
            <a:endParaRPr lang="en-US" dirty="0" smtClean="0"/>
          </a:p>
          <a:p>
            <a:pPr lvl="1"/>
            <a:r>
              <a:rPr lang="en-US" sz="2400" dirty="0" smtClean="0"/>
              <a:t>User Datagram Protocol is a transport layer protocol.</a:t>
            </a:r>
          </a:p>
          <a:p>
            <a:pPr lvl="1"/>
            <a:r>
              <a:rPr lang="en-US" sz="2400" dirty="0" smtClean="0"/>
              <a:t>It is an unreliable transport protocol as in this case receiver does not send any acknowledgment when the packet is received, the sender does not wait for any acknowledgment. Therefore, this makes a protocol unreliable.</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Functions of Transport Layer:</a:t>
            </a:r>
          </a:p>
          <a:p>
            <a:r>
              <a:rPr lang="en-US" sz="2400" b="1" dirty="0" smtClean="0"/>
              <a:t>Service-point addressing:</a:t>
            </a:r>
            <a:r>
              <a:rPr lang="en-US" sz="2400" dirty="0" smtClean="0"/>
              <a:t> Computers run several programs simultaneously due to this reason, the transmission of data from source to the destination not only from one computer to another computer but also from one process to another process. The transport layer adds the header that contains the address known as a service-point address or port address. The responsibility of the network layer is to transmit the data from one computer to another computer and the responsibility of the transport layer is to transmit the message to the correct process.</a:t>
            </a:r>
          </a:p>
          <a:p>
            <a:pPr>
              <a:buNone/>
            </a:pPr>
            <a:endParaRPr lang="en-US" sz="2400" dirty="0" smtClean="0"/>
          </a:p>
          <a:p>
            <a:r>
              <a:rPr lang="en-US" sz="2400" b="1" dirty="0" smtClean="0"/>
              <a:t>Segmentation and reassembly:</a:t>
            </a:r>
            <a:r>
              <a:rPr lang="en-US" sz="2400" dirty="0" smtClean="0"/>
              <a:t> When the transport layer receives the message from the upper layer, it divides the message into multiple segments, and each segment is assigned with a sequence number that uniquely identifies each segment. When the message has arrived at the destination, then the transport layer reassembles the message based on their sequence numbers.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b="1" dirty="0" smtClean="0"/>
              <a:t>Connection control:</a:t>
            </a:r>
            <a:r>
              <a:rPr lang="en-US" sz="2400" dirty="0" smtClean="0"/>
              <a:t> Transport layer provides two services Connection-oriented service and connectionless service. A connectionless service treats each segment as an individual packet, and they all travel in different routes to reach the destination. A connection-oriented service makes a connection with the transport layer at the destination machine before delivering the packets. In connection-oriented service, all the packets travel in the single route.</a:t>
            </a:r>
          </a:p>
          <a:p>
            <a:pPr>
              <a:buNone/>
            </a:pPr>
            <a:endParaRPr lang="en-US" sz="2400" dirty="0" smtClean="0"/>
          </a:p>
          <a:p>
            <a:r>
              <a:rPr lang="en-US" sz="2400" b="1" dirty="0" smtClean="0"/>
              <a:t>Flow control:</a:t>
            </a:r>
            <a:r>
              <a:rPr lang="en-US" sz="2400" dirty="0" smtClean="0"/>
              <a:t> The transport layer also responsible for flow control but it is performed end-to-end rather than across a single link.</a:t>
            </a:r>
          </a:p>
          <a:p>
            <a:pPr>
              <a:buNone/>
            </a:pPr>
            <a:endParaRPr lang="en-US" sz="2400" dirty="0" smtClean="0"/>
          </a:p>
          <a:p>
            <a:r>
              <a:rPr lang="en-US" sz="2400" b="1" dirty="0" smtClean="0"/>
              <a:t>Error control:</a:t>
            </a:r>
            <a:r>
              <a:rPr lang="en-US" sz="2400" dirty="0" smtClean="0"/>
              <a:t> The transport layer is also responsible for Error control. Error control is performed end-to-end rather than across the single link. The sender transport layer ensures that message reach at the destination without any error.</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buNone/>
            </a:pPr>
            <a:r>
              <a:rPr lang="en-US" dirty="0" smtClean="0"/>
              <a:t>Session Layer</a:t>
            </a:r>
          </a:p>
          <a:p>
            <a:r>
              <a:rPr lang="en-US" sz="2400" dirty="0" smtClean="0"/>
              <a:t>It is a layer 3 in the OSI model.</a:t>
            </a:r>
          </a:p>
          <a:p>
            <a:r>
              <a:rPr lang="en-US" sz="2400" dirty="0" smtClean="0"/>
              <a:t>The Session layer is used to establish, maintain and synchronizes the interaction between communicating devices.</a:t>
            </a:r>
          </a:p>
          <a:p>
            <a:pPr>
              <a:buNone/>
            </a:pPr>
            <a:endParaRPr lang="en-US" sz="2400" dirty="0" smtClean="0"/>
          </a:p>
          <a:p>
            <a:pPr>
              <a:buNone/>
            </a:pPr>
            <a:r>
              <a:rPr lang="en-US" sz="2400" dirty="0" smtClean="0"/>
              <a:t>Functions of Session layer:-</a:t>
            </a:r>
          </a:p>
          <a:p>
            <a:r>
              <a:rPr lang="en-US" sz="2400" b="1" dirty="0" smtClean="0"/>
              <a:t>Dialog control:</a:t>
            </a:r>
            <a:r>
              <a:rPr lang="en-US" sz="2400" dirty="0" smtClean="0"/>
              <a:t> Session layer acts as a dialog controller that creates a dialog between two processes or we can say that it allows the communication between two processes which can be either half-duplex or full-duplex.</a:t>
            </a:r>
          </a:p>
          <a:p>
            <a:pPr>
              <a:buNone/>
            </a:pPr>
            <a:endParaRPr lang="en-US" sz="2400" dirty="0" smtClean="0"/>
          </a:p>
          <a:p>
            <a:r>
              <a:rPr lang="en-US" sz="2400" b="1" dirty="0" smtClean="0"/>
              <a:t>Synchronization:</a:t>
            </a:r>
            <a:r>
              <a:rPr lang="en-US" sz="2400" dirty="0" smtClean="0"/>
              <a:t> Session layer adds some checkpoints when transmitting the data in a sequence. If some error occurs in the middle of the transmission of data, then the transmission will take place again from the checkpoint. This process is known as Synchronization and recovery.</a:t>
            </a:r>
          </a:p>
          <a:p>
            <a:pPr>
              <a:buNone/>
            </a:pPr>
            <a:endParaRPr lang="en-US" sz="2400"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Presentation Layer</a:t>
            </a:r>
          </a:p>
          <a:p>
            <a:r>
              <a:rPr lang="en-US" sz="2400" dirty="0" smtClean="0"/>
              <a:t>A Presentation layer is mainly concerned with the syntax and semantics of the information exchanged between the two systems.</a:t>
            </a:r>
          </a:p>
          <a:p>
            <a:r>
              <a:rPr lang="en-US" sz="2400" dirty="0" smtClean="0"/>
              <a:t>It acts as a data translator for a network.</a:t>
            </a:r>
          </a:p>
          <a:p>
            <a:r>
              <a:rPr lang="en-US" sz="2400" dirty="0" smtClean="0"/>
              <a:t>This layer is a part of the operating system that converts the data from one presentation format to another format.</a:t>
            </a:r>
          </a:p>
          <a:p>
            <a:r>
              <a:rPr lang="en-US" sz="2400" dirty="0" smtClean="0"/>
              <a:t>The Presentation layer is also known as the syntax layer.</a:t>
            </a:r>
          </a:p>
          <a:p>
            <a:pPr>
              <a:buNone/>
            </a:pPr>
            <a:endParaRPr lang="en-US" sz="2400" dirty="0" smtClean="0"/>
          </a:p>
          <a:p>
            <a:r>
              <a:rPr lang="en-US" sz="2400" dirty="0" smtClean="0"/>
              <a:t>Functions of Presentation layer:-</a:t>
            </a:r>
          </a:p>
          <a:p>
            <a:r>
              <a:rPr lang="en-US" sz="2400" b="1" dirty="0" smtClean="0"/>
              <a:t>Translation:</a:t>
            </a:r>
            <a:r>
              <a:rPr lang="en-US" sz="2400" dirty="0" smtClean="0"/>
              <a:t> The processes in two systems exchange the information in the form of character strings, numbers and so on. Different computers use different encoding methods, the presentation layer handles the interoperability between the different encoding methods. It converts the data from sender-dependent format into a common format and changes the common format into receiver-dependent format at the receiving end.</a:t>
            </a:r>
          </a:p>
          <a:p>
            <a:r>
              <a:rPr lang="en-US" sz="2400" b="1" dirty="0" smtClean="0"/>
              <a:t>Encryption:</a:t>
            </a:r>
            <a:r>
              <a:rPr lang="en-US" sz="2400" dirty="0" smtClean="0"/>
              <a:t> Encryption is needed to maintain privacy. Encryption is a process of converting the sender-transmitted information into another form and sends the resulting message over the network.</a:t>
            </a:r>
          </a:p>
          <a:p>
            <a:r>
              <a:rPr lang="en-US" sz="2400" b="1" dirty="0" smtClean="0"/>
              <a:t>Compression:</a:t>
            </a:r>
            <a:r>
              <a:rPr lang="en-US" sz="2400" dirty="0" smtClean="0"/>
              <a:t> Data compression is a process of compressing the data, i.e., it reduces the number of bits to be transmitted. Data compression is very important in multimedia such as text, audio, video.</a:t>
            </a:r>
          </a:p>
          <a:p>
            <a:pPr>
              <a:buNone/>
            </a:pP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Application Layer</a:t>
            </a:r>
          </a:p>
          <a:p>
            <a:r>
              <a:rPr lang="en-US" sz="2400" dirty="0" smtClean="0"/>
              <a:t>An application layer serves as a window for users and application processes to access network service.</a:t>
            </a:r>
          </a:p>
          <a:p>
            <a:r>
              <a:rPr lang="en-US" sz="2400" dirty="0" smtClean="0"/>
              <a:t>It handles issues such as network transparency, resource allocation, etc.</a:t>
            </a:r>
          </a:p>
          <a:p>
            <a:r>
              <a:rPr lang="en-US" sz="2400" dirty="0" smtClean="0"/>
              <a:t>An application layer is not an application, but it performs the application layer functions.</a:t>
            </a:r>
          </a:p>
          <a:p>
            <a:r>
              <a:rPr lang="en-US" sz="2400" dirty="0" smtClean="0"/>
              <a:t>This layer provides the network services to the end-users.</a:t>
            </a:r>
          </a:p>
          <a:p>
            <a:pPr>
              <a:buNone/>
            </a:pPr>
            <a:endParaRPr lang="en-US" sz="2400" dirty="0" smtClean="0"/>
          </a:p>
          <a:p>
            <a:r>
              <a:rPr lang="en-US" sz="2400" dirty="0" smtClean="0"/>
              <a:t>Functions of Application layer:-</a:t>
            </a:r>
          </a:p>
          <a:p>
            <a:r>
              <a:rPr lang="en-US" sz="2400" b="1" dirty="0" smtClean="0"/>
              <a:t>File transfer, access, and management (FTAM):</a:t>
            </a:r>
            <a:r>
              <a:rPr lang="en-US" sz="2400" dirty="0" smtClean="0"/>
              <a:t> An application layer allows a user to access the files in a remote computer, to retrieve the files from a computer and to manage the files in a remote computer.</a:t>
            </a:r>
          </a:p>
          <a:p>
            <a:r>
              <a:rPr lang="en-US" sz="2400" b="1" dirty="0" smtClean="0"/>
              <a:t>Mail services:</a:t>
            </a:r>
            <a:r>
              <a:rPr lang="en-US" sz="2400" dirty="0" smtClean="0"/>
              <a:t> An application layer provides the facility for email forwarding and storage.</a:t>
            </a:r>
          </a:p>
          <a:p>
            <a:r>
              <a:rPr lang="en-US" sz="2400" dirty="0" smtClean="0"/>
              <a:t>Directory services: An application provides the distributed database sources and is used to provide that global information about various objects.</a:t>
            </a:r>
          </a:p>
          <a:p>
            <a:pPr>
              <a:buNone/>
            </a:pP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mn.JPG"/>
          <p:cNvPicPr>
            <a:picLocks noGrp="1" noChangeAspect="1"/>
          </p:cNvPicPr>
          <p:nvPr>
            <p:ph idx="1"/>
          </p:nvPr>
        </p:nvPicPr>
        <p:blipFill>
          <a:blip r:embed="rId2"/>
          <a:stretch>
            <a:fillRect/>
          </a:stretch>
        </p:blipFill>
        <p:spPr>
          <a:xfrm>
            <a:off x="1524000" y="0"/>
            <a:ext cx="6553200" cy="6629400"/>
          </a:xfr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https://www.javatpoint.com/osi-model</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In case of layered architecture, no data is transferred from layer n of one machine to layer n of another machine. Instead, each layer passes the data to the layer immediately just below it, until the lowest layer is reached.</a:t>
            </a:r>
          </a:p>
          <a:p>
            <a:r>
              <a:rPr lang="en-US" sz="2400" dirty="0" smtClean="0"/>
              <a:t>Below layer 1 is the physical medium through which the actual communication takes place.</a:t>
            </a:r>
          </a:p>
          <a:p>
            <a:r>
              <a:rPr lang="en-US" sz="2400" dirty="0" smtClean="0"/>
              <a:t>In a layered architecture, unmanageable tasks are divided into several small and manageable tasks.</a:t>
            </a:r>
          </a:p>
          <a:p>
            <a:r>
              <a:rPr lang="en-US" sz="2400" dirty="0" smtClean="0"/>
              <a:t>The data is passed from the upper layer to lower layer through an interface. A Layered architecture provides a clean-cut interface so that minimum information is shared among different layers. It also ensures that the implementation of one layer can be easily replaced by another implementation.</a:t>
            </a:r>
          </a:p>
          <a:p>
            <a:r>
              <a:rPr lang="en-US" sz="2400" dirty="0" smtClean="0"/>
              <a:t>A set of layers and protocols is known as network architecture.</a:t>
            </a:r>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OSI &amp; TCP/IP MODELS</a:t>
            </a:r>
            <a:endParaRPr lang="en-US" dirty="0"/>
          </a:p>
        </p:txBody>
      </p:sp>
      <p:sp>
        <p:nvSpPr>
          <p:cNvPr id="3" name="Content Placeholder 2"/>
          <p:cNvSpPr>
            <a:spLocks noGrp="1"/>
          </p:cNvSpPr>
          <p:nvPr>
            <p:ph idx="1"/>
          </p:nvPr>
        </p:nvSpPr>
        <p:spPr>
          <a:xfrm>
            <a:off x="0" y="609600"/>
            <a:ext cx="9144000" cy="6248400"/>
          </a:xfrm>
        </p:spPr>
        <p:txBody>
          <a:bodyPr>
            <a:normAutofit lnSpcReduction="10000"/>
          </a:bodyPr>
          <a:lstStyle/>
          <a:p>
            <a:pPr>
              <a:buNone/>
            </a:pPr>
            <a:r>
              <a:rPr lang="en-US" sz="2400" dirty="0" smtClean="0">
                <a:hlinkClick r:id="rId2"/>
              </a:rPr>
              <a:t>https://www.slideshare.net/pavankumar815/unit-1-introduction-to-computer-networks</a:t>
            </a:r>
            <a:endParaRPr lang="en-US" sz="2400" dirty="0" smtClean="0"/>
          </a:p>
          <a:p>
            <a:pPr>
              <a:buNone/>
            </a:pPr>
            <a:r>
              <a:rPr lang="en-US" sz="2400" b="1" dirty="0" smtClean="0"/>
              <a:t>[Slide38-Slide47]</a:t>
            </a:r>
          </a:p>
          <a:p>
            <a:pPr>
              <a:buNone/>
            </a:pPr>
            <a:endParaRPr lang="en-US" sz="2400" b="1" dirty="0" smtClean="0"/>
          </a:p>
          <a:p>
            <a:pPr>
              <a:buNone/>
            </a:pPr>
            <a:r>
              <a:rPr lang="en-US" sz="2400" b="1" dirty="0" smtClean="0"/>
              <a:t>TCP/IP PROTOCOL SUITE</a:t>
            </a:r>
          </a:p>
          <a:p>
            <a:pPr>
              <a:buFont typeface="Wingdings" pitchFamily="2" charset="2"/>
              <a:buChar char="v"/>
            </a:pPr>
            <a:r>
              <a:rPr lang="en-US" sz="2400" dirty="0" smtClean="0"/>
              <a:t>Transmission Control Protocol/Internet  Protocol.</a:t>
            </a:r>
          </a:p>
          <a:p>
            <a:pPr>
              <a:buFont typeface="Wingdings" pitchFamily="2" charset="2"/>
              <a:buChar char="v"/>
            </a:pPr>
            <a:r>
              <a:rPr lang="en-US" sz="2400" dirty="0" smtClean="0"/>
              <a:t>It is a set of protocols organized in different layers.</a:t>
            </a:r>
          </a:p>
          <a:p>
            <a:pPr>
              <a:buFont typeface="Wingdings" pitchFamily="2" charset="2"/>
              <a:buChar char="v"/>
            </a:pPr>
            <a:r>
              <a:rPr lang="en-US" sz="2400" dirty="0" smtClean="0"/>
              <a:t>It is a hierarchical protocol made of interactive modules.</a:t>
            </a:r>
          </a:p>
          <a:p>
            <a:pPr>
              <a:buFont typeface="Wingdings" pitchFamily="2" charset="2"/>
              <a:buChar char="v"/>
            </a:pPr>
            <a:r>
              <a:rPr lang="en-US" sz="2400" dirty="0" smtClean="0"/>
              <a:t>The term hierarchical means that each upper level protocol is supported by the services provided by 1 or more lower level protocols.</a:t>
            </a:r>
          </a:p>
          <a:p>
            <a:pPr>
              <a:buFont typeface="Wingdings" pitchFamily="2" charset="2"/>
              <a:buChar char="v"/>
            </a:pPr>
            <a:r>
              <a:rPr lang="en-US" sz="2400" dirty="0" smtClean="0"/>
              <a:t>The original TCP/IP protocol suite was defined as 4 software layers  built upon the hardware.</a:t>
            </a:r>
          </a:p>
          <a:p>
            <a:pPr>
              <a:buFont typeface="Wingdings" pitchFamily="2" charset="2"/>
              <a:buChar char="v"/>
            </a:pPr>
            <a:r>
              <a:rPr lang="en-US" sz="2400" dirty="0" smtClean="0"/>
              <a:t>Physical +data link layer combined to form  host-to-network layer.</a:t>
            </a:r>
          </a:p>
          <a:p>
            <a:pPr>
              <a:buFont typeface="Wingdings" pitchFamily="2" charset="2"/>
              <a:buChar char="v"/>
            </a:pPr>
            <a:r>
              <a:rPr lang="en-US" sz="2400" dirty="0" err="1" smtClean="0"/>
              <a:t>Today,it</a:t>
            </a:r>
            <a:r>
              <a:rPr lang="en-US" sz="2400" dirty="0" smtClean="0"/>
              <a:t> is thought of 5-layer model(hybrid model).</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dirty="0" smtClean="0"/>
              <a:t>Layers in the TCP/IP protocol suite(hybrid model)</a:t>
            </a:r>
            <a:endParaRPr lang="en-US" dirty="0"/>
          </a:p>
        </p:txBody>
      </p:sp>
      <p:pic>
        <p:nvPicPr>
          <p:cNvPr id="4" name="Content Placeholder 3" descr="p0.JPG"/>
          <p:cNvPicPr>
            <a:picLocks noGrp="1" noChangeAspect="1"/>
          </p:cNvPicPr>
          <p:nvPr>
            <p:ph idx="1"/>
          </p:nvPr>
        </p:nvPicPr>
        <p:blipFill>
          <a:blip r:embed="rId2"/>
          <a:stretch>
            <a:fillRect/>
          </a:stretch>
        </p:blipFill>
        <p:spPr>
          <a:xfrm>
            <a:off x="0" y="1295400"/>
            <a:ext cx="9144000" cy="5562599"/>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00.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o0.JPG"/>
          <p:cNvPicPr>
            <a:picLocks noGrp="1" noChangeAspect="1"/>
          </p:cNvPicPr>
          <p:nvPr>
            <p:ph idx="1"/>
          </p:nvPr>
        </p:nvPicPr>
        <p:blipFill>
          <a:blip r:embed="rId2"/>
          <a:stretch>
            <a:fillRect/>
          </a:stretch>
        </p:blipFill>
        <p:spPr>
          <a:xfrm>
            <a:off x="0" y="0"/>
            <a:ext cx="9144000" cy="6857999"/>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2489</Words>
  <Application>Microsoft Office PowerPoint</Application>
  <PresentationFormat>On-screen Show (4:3)</PresentationFormat>
  <Paragraphs>240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 MODULE1</vt:lpstr>
      <vt:lpstr>Slide 2</vt:lpstr>
      <vt:lpstr>Slide 3</vt:lpstr>
      <vt:lpstr>Slide 4</vt:lpstr>
      <vt:lpstr>Slide 5</vt:lpstr>
      <vt:lpstr>OSI &amp; TCP/IP MODELS</vt:lpstr>
      <vt:lpstr>Layers in the TCP/IP protocol suite(hybrid model)</vt:lpstr>
      <vt:lpstr>Slide 8</vt:lpstr>
      <vt:lpstr>Slide 9</vt:lpstr>
      <vt:lpstr>Slide 10</vt:lpstr>
      <vt:lpstr>Identical objects in the TCP/IP Protocol suite</vt:lpstr>
      <vt:lpstr>Slide 12</vt:lpstr>
      <vt:lpstr>Slide 13</vt:lpstr>
      <vt:lpstr>Slide 14</vt:lpstr>
      <vt:lpstr>Slide 15</vt:lpstr>
      <vt:lpstr>Slide 16</vt:lpstr>
      <vt:lpstr>Slide 17</vt:lpstr>
      <vt:lpstr>Slide 18</vt:lpstr>
      <vt:lpstr>Slide 19</vt:lpstr>
      <vt:lpstr>Slide 20</vt:lpstr>
      <vt:lpstr>Slide 21</vt:lpstr>
      <vt:lpstr>Slide 22</vt:lpstr>
      <vt:lpstr>Names-someorg.com Logical address - 16-bit addresses in its instructions, the logical address space would be 0 .. 65535. Link-layer addresses – MAC  address</vt:lpstr>
      <vt:lpstr>MULTIPLEXING &amp; DEMULTIPLEXING</vt:lpstr>
      <vt:lpstr>Slide 25</vt:lpstr>
      <vt:lpstr>THE OSI MODEL</vt:lpstr>
      <vt:lpstr>OSI REFERENCE MODELS</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MODULE1</dc:title>
  <dc:creator>HOME</dc:creator>
  <cp:lastModifiedBy>HOME</cp:lastModifiedBy>
  <cp:revision>85</cp:revision>
  <dcterms:created xsi:type="dcterms:W3CDTF">2006-08-16T00:00:00Z</dcterms:created>
  <dcterms:modified xsi:type="dcterms:W3CDTF">2021-07-28T07:51:26Z</dcterms:modified>
</cp:coreProperties>
</file>