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6" r:id="rId2"/>
    <p:sldId id="257" r:id="rId3"/>
    <p:sldId id="258" r:id="rId4"/>
    <p:sldId id="259" r:id="rId5"/>
    <p:sldId id="260" r:id="rId6"/>
    <p:sldId id="261" r:id="rId7"/>
    <p:sldId id="262" r:id="rId8"/>
    <p:sldId id="263" r:id="rId9"/>
    <p:sldId id="264" r:id="rId10"/>
    <p:sldId id="274" r:id="rId11"/>
    <p:sldId id="265" r:id="rId12"/>
    <p:sldId id="266" r:id="rId13"/>
    <p:sldId id="267" r:id="rId14"/>
    <p:sldId id="268" r:id="rId15"/>
    <p:sldId id="269" r:id="rId16"/>
    <p:sldId id="270" r:id="rId17"/>
    <p:sldId id="271" r:id="rId18"/>
    <p:sldId id="275" r:id="rId19"/>
    <p:sldId id="276" r:id="rId20"/>
    <p:sldId id="277" r:id="rId21"/>
    <p:sldId id="285" r:id="rId22"/>
    <p:sldId id="278" r:id="rId23"/>
    <p:sldId id="279" r:id="rId24"/>
    <p:sldId id="280" r:id="rId25"/>
    <p:sldId id="281" r:id="rId26"/>
    <p:sldId id="282" r:id="rId27"/>
    <p:sldId id="283" r:id="rId28"/>
    <p:sldId id="284" r:id="rId29"/>
    <p:sldId id="291" r:id="rId30"/>
    <p:sldId id="272" r:id="rId31"/>
    <p:sldId id="273" r:id="rId32"/>
    <p:sldId id="286" r:id="rId33"/>
    <p:sldId id="287" r:id="rId34"/>
    <p:sldId id="288" r:id="rId35"/>
    <p:sldId id="292" r:id="rId36"/>
    <p:sldId id="289" r:id="rId37"/>
    <p:sldId id="290"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48E675D-B68E-4C32-B668-ED51096A924B}" type="datetimeFigureOut">
              <a:rPr lang="en-US" smtClean="0"/>
              <a:pPr/>
              <a:t>8/3/2021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4209ED8-9D46-49C8-A5A6-28464339854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B519F8-587A-429D-A25A-61C43483738F}" type="datetimeFigureOut">
              <a:rPr lang="en-US" smtClean="0"/>
              <a:pPr/>
              <a:t>8/3/2021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05764B-27B6-4C88-9F57-91984F7D6B1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MODULE-1</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Shielded Twisted Pair</a:t>
            </a:r>
          </a:p>
          <a:p>
            <a:r>
              <a:rPr lang="en-US" sz="2400" dirty="0" smtClean="0"/>
              <a:t>A shielded twisted pair is a cable that contains the mesh surrounding the wire that allows the higher transmission rate.</a:t>
            </a:r>
          </a:p>
          <a:p>
            <a:pPr>
              <a:buNone/>
            </a:pPr>
            <a:endParaRPr lang="en-US" sz="2400" dirty="0" smtClean="0"/>
          </a:p>
          <a:p>
            <a:pPr>
              <a:buNone/>
            </a:pPr>
            <a:r>
              <a:rPr lang="en-US" sz="2400" b="1" dirty="0" smtClean="0"/>
              <a:t>Characteristics Of Shielded Twisted Pair</a:t>
            </a:r>
            <a:endParaRPr lang="en-US" sz="2400" dirty="0" smtClean="0"/>
          </a:p>
          <a:p>
            <a:r>
              <a:rPr lang="en-US" sz="2400" dirty="0" smtClean="0"/>
              <a:t>The cost of the shielded twisted pair cable is not very high and not very low.</a:t>
            </a:r>
          </a:p>
          <a:p>
            <a:r>
              <a:rPr lang="en-US" sz="2400" dirty="0" smtClean="0"/>
              <a:t>An installation of STP is easy.</a:t>
            </a:r>
          </a:p>
          <a:p>
            <a:r>
              <a:rPr lang="en-US" sz="2400" dirty="0" smtClean="0"/>
              <a:t>It has higher capacity as compared to unshielded twisted pair cable.</a:t>
            </a:r>
          </a:p>
          <a:p>
            <a:r>
              <a:rPr lang="en-US" sz="2400" dirty="0" smtClean="0"/>
              <a:t>It has a higher attenuation.</a:t>
            </a:r>
          </a:p>
          <a:p>
            <a:r>
              <a:rPr lang="en-US" sz="2400" dirty="0" smtClean="0"/>
              <a:t>It is shielded that provides the higher data transmission rate.</a:t>
            </a:r>
          </a:p>
          <a:p>
            <a:endParaRPr lang="en-US" sz="2400" dirty="0" smtClean="0"/>
          </a:p>
          <a:p>
            <a:pPr>
              <a:buNone/>
            </a:pPr>
            <a:r>
              <a:rPr lang="en-US" sz="2400" b="1" dirty="0" smtClean="0"/>
              <a:t>Disadvantages</a:t>
            </a:r>
          </a:p>
          <a:p>
            <a:r>
              <a:rPr lang="en-US" sz="2400" dirty="0" smtClean="0"/>
              <a:t>It is more expensive as compared to UTP and coaxial cable.</a:t>
            </a:r>
          </a:p>
          <a:p>
            <a:r>
              <a:rPr lang="en-US" sz="2400" dirty="0" smtClean="0"/>
              <a:t>It has a higher attenuation rate.</a:t>
            </a:r>
          </a:p>
          <a:p>
            <a:pPr>
              <a:buNone/>
            </a:pPr>
            <a:endParaRPr lang="en-US" sz="2400" dirty="0" smtClean="0"/>
          </a:p>
          <a:p>
            <a:pPr>
              <a:buNone/>
            </a:pPr>
            <a:endParaRPr lang="en-US"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Connectors</a:t>
            </a:r>
          </a:p>
          <a:p>
            <a:pPr>
              <a:buNone/>
            </a:pPr>
            <a:r>
              <a:rPr lang="en-US" sz="2400" dirty="0" smtClean="0"/>
              <a:t>UTP Connector  - RJ45(</a:t>
            </a:r>
            <a:r>
              <a:rPr lang="en-US" sz="2400" dirty="0" err="1" smtClean="0"/>
              <a:t>Registrered</a:t>
            </a:r>
            <a:r>
              <a:rPr lang="en-US" sz="2400" dirty="0" smtClean="0"/>
              <a:t> Jack)</a:t>
            </a:r>
          </a:p>
          <a:p>
            <a:pPr>
              <a:buNone/>
            </a:pPr>
            <a:r>
              <a:rPr lang="en-US" sz="2400" dirty="0" smtClean="0"/>
              <a:t>Keyed Connector- can be connected only one way.</a:t>
            </a:r>
          </a:p>
          <a:p>
            <a:pPr>
              <a:buNone/>
            </a:pPr>
            <a:endParaRPr lang="en-US" sz="2400" dirty="0" smtClean="0"/>
          </a:p>
          <a:p>
            <a:pPr>
              <a:buNone/>
            </a:pPr>
            <a:endParaRPr lang="en-US" sz="2400" dirty="0"/>
          </a:p>
        </p:txBody>
      </p:sp>
      <p:pic>
        <p:nvPicPr>
          <p:cNvPr id="4" name="Picture 3" descr="p8.JPG"/>
          <p:cNvPicPr>
            <a:picLocks noChangeAspect="1"/>
          </p:cNvPicPr>
          <p:nvPr/>
        </p:nvPicPr>
        <p:blipFill>
          <a:blip r:embed="rId2"/>
          <a:stretch>
            <a:fillRect/>
          </a:stretch>
        </p:blipFill>
        <p:spPr>
          <a:xfrm>
            <a:off x="0" y="2109787"/>
            <a:ext cx="9144000" cy="4748213"/>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Performance</a:t>
            </a:r>
          </a:p>
          <a:p>
            <a:pPr>
              <a:buFont typeface="Wingdings" pitchFamily="2" charset="2"/>
              <a:buChar char="ü"/>
            </a:pPr>
            <a:r>
              <a:rPr lang="en-US" sz="2400" dirty="0" smtClean="0"/>
              <a:t>One way to measure the performance  is to compare attenuation versus frequency and distance.</a:t>
            </a:r>
          </a:p>
          <a:p>
            <a:pPr>
              <a:buFont typeface="Wingdings" pitchFamily="2" charset="2"/>
              <a:buChar char="ü"/>
            </a:pPr>
            <a:r>
              <a:rPr lang="en-US" sz="2400" dirty="0" smtClean="0"/>
              <a:t>With  increasing </a:t>
            </a:r>
            <a:r>
              <a:rPr lang="en-US" sz="2400" dirty="0" err="1" smtClean="0"/>
              <a:t>frequency,the</a:t>
            </a:r>
            <a:r>
              <a:rPr lang="en-US" sz="2400" dirty="0" smtClean="0"/>
              <a:t> attenuation ,measured in decibels per kilometer(dB/km),sharply increases  with frequency above 100khz</a:t>
            </a:r>
          </a:p>
          <a:p>
            <a:pPr>
              <a:buFont typeface="Wingdings" pitchFamily="2" charset="2"/>
              <a:buChar char="ü"/>
            </a:pPr>
            <a:r>
              <a:rPr lang="en-US" sz="2400" dirty="0" err="1" smtClean="0"/>
              <a:t>Guage</a:t>
            </a:r>
            <a:r>
              <a:rPr lang="en-US" sz="2400" dirty="0" smtClean="0"/>
              <a:t> is a measure  of the thickness of the wire.</a:t>
            </a:r>
          </a:p>
          <a:p>
            <a:pPr>
              <a:buNone/>
            </a:pPr>
            <a:endParaRPr lang="en-US" sz="2400" dirty="0" smtClean="0"/>
          </a:p>
          <a:p>
            <a:pPr>
              <a:buNone/>
            </a:pPr>
            <a:endParaRPr lang="en-US" sz="2400" dirty="0" smtClean="0"/>
          </a:p>
          <a:p>
            <a:pPr>
              <a:buFont typeface="Wingdings" pitchFamily="2" charset="2"/>
              <a:buChar char="ü"/>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r>
              <a:rPr lang="en-US" sz="2400" dirty="0" smtClean="0"/>
              <a:t>Application</a:t>
            </a:r>
          </a:p>
          <a:p>
            <a:pPr>
              <a:buNone/>
            </a:pPr>
            <a:r>
              <a:rPr lang="en-US" sz="2400" dirty="0" smtClean="0"/>
              <a:t>Used in telephone lines to provide voice and data channels.</a:t>
            </a:r>
          </a:p>
          <a:p>
            <a:pPr>
              <a:buFont typeface="Wingdings" pitchFamily="2" charset="2"/>
              <a:buChar char="ü"/>
            </a:pPr>
            <a:endParaRPr lang="en-US" sz="2400" dirty="0" smtClean="0"/>
          </a:p>
          <a:p>
            <a:pPr>
              <a:buNone/>
            </a:pPr>
            <a:endParaRPr lang="en-US" sz="2400" dirty="0" smtClean="0"/>
          </a:p>
          <a:p>
            <a:endParaRPr lang="en-US" sz="2400" dirty="0"/>
          </a:p>
        </p:txBody>
      </p:sp>
      <p:pic>
        <p:nvPicPr>
          <p:cNvPr id="4" name="Picture 3" descr="u.JPG"/>
          <p:cNvPicPr>
            <a:picLocks noChangeAspect="1"/>
          </p:cNvPicPr>
          <p:nvPr/>
        </p:nvPicPr>
        <p:blipFill>
          <a:blip r:embed="rId2"/>
          <a:stretch>
            <a:fillRect/>
          </a:stretch>
        </p:blipFill>
        <p:spPr>
          <a:xfrm>
            <a:off x="1524000" y="2590800"/>
            <a:ext cx="5715000" cy="318135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2.Coaxial Cable</a:t>
            </a:r>
          </a:p>
          <a:p>
            <a:r>
              <a:rPr lang="en-US" sz="2400" dirty="0" smtClean="0"/>
              <a:t>Coaxial cable is very commonly used transmission media, for example, TV wire is usually a coaxial cable.</a:t>
            </a:r>
          </a:p>
          <a:p>
            <a:r>
              <a:rPr lang="en-US" sz="2400" dirty="0" smtClean="0"/>
              <a:t>The name of the cable is coaxial as it contains two conductors parallel to each other.</a:t>
            </a:r>
          </a:p>
          <a:p>
            <a:r>
              <a:rPr lang="en-US" sz="2400" dirty="0" smtClean="0"/>
              <a:t>It has a higher frequency as compared to Twisted pair cable.</a:t>
            </a:r>
          </a:p>
          <a:p>
            <a:r>
              <a:rPr lang="en-US" sz="2400" dirty="0" smtClean="0"/>
              <a:t>The inner conductor of the coaxial cable is made up of copper, and the outer conductor is made up of copper mesh. The middle core is made up of non-conductive cover that separates the inner conductor from the outer conductor.</a:t>
            </a:r>
          </a:p>
          <a:p>
            <a:r>
              <a:rPr lang="en-US" sz="2400" dirty="0" smtClean="0"/>
              <a:t>The middle core is responsible for the data transferring whereas the copper mesh prevents from the </a:t>
            </a:r>
            <a:r>
              <a:rPr lang="en-US" sz="2400" b="1" dirty="0" smtClean="0"/>
              <a:t>EMI</a:t>
            </a:r>
            <a:r>
              <a:rPr lang="en-US" sz="2400" dirty="0" smtClean="0"/>
              <a:t>(Electromagnetic interference).</a:t>
            </a:r>
          </a:p>
          <a:p>
            <a:r>
              <a:rPr lang="en-US" sz="2400" dirty="0" smtClean="0"/>
              <a:t>Inner conductor + insulating sheath + second conductor + insulating sheath enclosed in an plastic cover.</a:t>
            </a:r>
          </a:p>
          <a:p>
            <a:pPr>
              <a:buNone/>
            </a:pPr>
            <a:endParaRPr lang="en-US" sz="2400" dirty="0" smtClean="0"/>
          </a:p>
          <a:p>
            <a:pPr>
              <a:buNone/>
            </a:pP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l4.JPG"/>
          <p:cNvPicPr>
            <a:picLocks noGrp="1" noChangeAspect="1"/>
          </p:cNvPicPr>
          <p:nvPr>
            <p:ph idx="1"/>
          </p:nvPr>
        </p:nvPicPr>
        <p:blipFill>
          <a:blip r:embed="rId2"/>
          <a:stretch>
            <a:fillRect/>
          </a:stretch>
        </p:blipFill>
        <p:spPr>
          <a:xfrm>
            <a:off x="533400" y="1"/>
            <a:ext cx="7315200" cy="5334794"/>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Coaxial Cable Standards</a:t>
            </a:r>
          </a:p>
          <a:p>
            <a:pPr>
              <a:buFont typeface="Wingdings" pitchFamily="2" charset="2"/>
              <a:buChar char="v"/>
            </a:pPr>
            <a:r>
              <a:rPr lang="en-US" sz="2400" dirty="0" smtClean="0"/>
              <a:t>Categorized by their  Radio  Government(RG) ratings.</a:t>
            </a:r>
          </a:p>
          <a:p>
            <a:pPr>
              <a:buFont typeface="Wingdings" pitchFamily="2" charset="2"/>
              <a:buChar char="v"/>
            </a:pPr>
            <a:r>
              <a:rPr lang="en-US" sz="2400" dirty="0" smtClean="0"/>
              <a:t>Each RG number denotes a unique set of physical specifications,</a:t>
            </a:r>
          </a:p>
          <a:p>
            <a:pPr>
              <a:buNone/>
            </a:pPr>
            <a:r>
              <a:rPr lang="en-US" sz="2400" dirty="0" smtClean="0"/>
              <a:t>including the wire </a:t>
            </a:r>
            <a:r>
              <a:rPr lang="en-US" sz="2400" dirty="0" err="1" smtClean="0"/>
              <a:t>guage</a:t>
            </a:r>
            <a:r>
              <a:rPr lang="en-US" sz="2400" dirty="0" smtClean="0"/>
              <a:t> of the inner conductor ,the thickness and type of the inner </a:t>
            </a:r>
            <a:r>
              <a:rPr lang="en-US" sz="2400" dirty="0" err="1" smtClean="0"/>
              <a:t>insulator,the</a:t>
            </a:r>
            <a:r>
              <a:rPr lang="en-US" sz="2400" dirty="0" smtClean="0"/>
              <a:t> construction  of the shield and size and type of the outer casing.</a:t>
            </a:r>
          </a:p>
          <a:p>
            <a:pPr>
              <a:buNone/>
            </a:pPr>
            <a:endParaRPr lang="en-US" sz="2400" dirty="0" smtClean="0"/>
          </a:p>
          <a:p>
            <a:pPr>
              <a:buNone/>
            </a:pPr>
            <a:endParaRPr lang="en-US" sz="2400" dirty="0"/>
          </a:p>
        </p:txBody>
      </p:sp>
      <p:pic>
        <p:nvPicPr>
          <p:cNvPr id="4" name="Picture 3" descr="i0.JPG"/>
          <p:cNvPicPr>
            <a:picLocks noChangeAspect="1"/>
          </p:cNvPicPr>
          <p:nvPr/>
        </p:nvPicPr>
        <p:blipFill>
          <a:blip r:embed="rId2"/>
          <a:stretch>
            <a:fillRect/>
          </a:stretch>
        </p:blipFill>
        <p:spPr>
          <a:xfrm>
            <a:off x="1752600" y="2714624"/>
            <a:ext cx="5334000" cy="2466975"/>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Coaxial Cable Connectors</a:t>
            </a:r>
          </a:p>
          <a:p>
            <a:pPr>
              <a:buNone/>
            </a:pPr>
            <a:r>
              <a:rPr lang="en-US" sz="2400" dirty="0" smtClean="0"/>
              <a:t>Commonly used ones -  Bayonet Neill </a:t>
            </a:r>
            <a:r>
              <a:rPr lang="en-US" sz="2400" dirty="0" err="1" smtClean="0"/>
              <a:t>Concelman</a:t>
            </a:r>
            <a:r>
              <a:rPr lang="en-US" sz="2400" dirty="0" smtClean="0"/>
              <a:t>(BNC) connector.</a:t>
            </a:r>
          </a:p>
          <a:p>
            <a:pPr>
              <a:buNone/>
            </a:pPr>
            <a:endParaRPr lang="en-US" sz="2400" dirty="0" smtClean="0"/>
          </a:p>
          <a:p>
            <a:pPr>
              <a:buNone/>
            </a:pPr>
            <a:endParaRPr lang="en-US" sz="2400" dirty="0" smtClean="0"/>
          </a:p>
          <a:p>
            <a:pPr>
              <a:buNone/>
            </a:pPr>
            <a:endParaRPr lang="en-US" sz="2400" dirty="0"/>
          </a:p>
        </p:txBody>
      </p:sp>
      <p:pic>
        <p:nvPicPr>
          <p:cNvPr id="4" name="Picture 3" descr="mc.JPG"/>
          <p:cNvPicPr>
            <a:picLocks noChangeAspect="1"/>
          </p:cNvPicPr>
          <p:nvPr/>
        </p:nvPicPr>
        <p:blipFill>
          <a:blip r:embed="rId2"/>
          <a:stretch>
            <a:fillRect/>
          </a:stretch>
        </p:blipFill>
        <p:spPr>
          <a:xfrm>
            <a:off x="762000" y="1219200"/>
            <a:ext cx="7924800" cy="41910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Performance</a:t>
            </a:r>
          </a:p>
          <a:p>
            <a:pPr>
              <a:buNone/>
            </a:pPr>
            <a:endParaRPr lang="en-US" sz="2400" dirty="0" smtClean="0"/>
          </a:p>
          <a:p>
            <a:pPr>
              <a:buNone/>
            </a:pPr>
            <a:endParaRPr lang="en-US" sz="2400" dirty="0"/>
          </a:p>
        </p:txBody>
      </p:sp>
      <p:pic>
        <p:nvPicPr>
          <p:cNvPr id="4" name="Picture 3" descr="pp.JPG"/>
          <p:cNvPicPr>
            <a:picLocks noChangeAspect="1"/>
          </p:cNvPicPr>
          <p:nvPr/>
        </p:nvPicPr>
        <p:blipFill>
          <a:blip r:embed="rId2"/>
          <a:stretch>
            <a:fillRect/>
          </a:stretch>
        </p:blipFill>
        <p:spPr>
          <a:xfrm>
            <a:off x="1295400" y="685800"/>
            <a:ext cx="6248400" cy="4419600"/>
          </a:xfrm>
          <a:prstGeom prst="rect">
            <a:avLst/>
          </a:prstGeom>
        </p:spPr>
      </p:pic>
      <p:sp>
        <p:nvSpPr>
          <p:cNvPr id="5" name="TextBox 4"/>
          <p:cNvSpPr txBox="1"/>
          <p:nvPr/>
        </p:nvSpPr>
        <p:spPr>
          <a:xfrm>
            <a:off x="0" y="5334000"/>
            <a:ext cx="9144000" cy="1200329"/>
          </a:xfrm>
          <a:prstGeom prst="rect">
            <a:avLst/>
          </a:prstGeom>
          <a:noFill/>
        </p:spPr>
        <p:txBody>
          <a:bodyPr wrap="square" rtlCol="0">
            <a:spAutoFit/>
          </a:bodyPr>
          <a:lstStyle/>
          <a:p>
            <a:pPr>
              <a:buFont typeface="Wingdings" pitchFamily="2" charset="2"/>
              <a:buChar char="v"/>
            </a:pPr>
            <a:r>
              <a:rPr lang="en-US" sz="2400" dirty="0" smtClean="0"/>
              <a:t>Attenuation is higher in coaxial cable than in twisted-pair cable.</a:t>
            </a:r>
          </a:p>
          <a:p>
            <a:pPr>
              <a:buFont typeface="Wingdings" pitchFamily="2" charset="2"/>
              <a:buChar char="v"/>
            </a:pPr>
            <a:r>
              <a:rPr lang="en-US" sz="2400" dirty="0" smtClean="0"/>
              <a:t>Although co-axial cable has higher </a:t>
            </a:r>
            <a:r>
              <a:rPr lang="en-US" sz="2400" dirty="0" err="1" smtClean="0"/>
              <a:t>bandwidth,the</a:t>
            </a:r>
            <a:r>
              <a:rPr lang="en-US" sz="2400" dirty="0" smtClean="0"/>
              <a:t> signal weakens rapidly and requires the frequent use of repeaters.</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Applications</a:t>
            </a:r>
          </a:p>
          <a:p>
            <a:pPr>
              <a:buNone/>
            </a:pPr>
            <a:r>
              <a:rPr lang="en-US" sz="2400" dirty="0" smtClean="0"/>
              <a:t>1.Telephone networks</a:t>
            </a:r>
          </a:p>
          <a:p>
            <a:pPr>
              <a:buNone/>
            </a:pPr>
            <a:r>
              <a:rPr lang="en-US" sz="2400" dirty="0" smtClean="0"/>
              <a:t>2.Cable TV networks</a:t>
            </a:r>
          </a:p>
          <a:p>
            <a:pPr>
              <a:buNone/>
            </a:pPr>
            <a:r>
              <a:rPr lang="en-US" sz="2400" dirty="0" smtClean="0"/>
              <a:t>3.Traditional </a:t>
            </a:r>
            <a:r>
              <a:rPr lang="en-US" sz="2400" dirty="0" err="1" smtClean="0"/>
              <a:t>ethernet</a:t>
            </a:r>
            <a:r>
              <a:rPr lang="en-US" sz="2400" dirty="0" smtClean="0"/>
              <a:t> LAN</a:t>
            </a:r>
          </a:p>
          <a:p>
            <a:pPr>
              <a:buNone/>
            </a:pPr>
            <a:endParaRPr lang="en-US" sz="2400" dirty="0" smtClean="0"/>
          </a:p>
          <a:p>
            <a:pPr>
              <a:buNone/>
            </a:pPr>
            <a:r>
              <a:rPr lang="en-US" sz="2400" b="1" dirty="0" smtClean="0"/>
              <a:t>Coaxial cable is of two types:-</a:t>
            </a:r>
            <a:endParaRPr lang="en-US" sz="2400" dirty="0" smtClean="0"/>
          </a:p>
          <a:p>
            <a:r>
              <a:rPr lang="en-US" sz="2400" b="1" dirty="0" smtClean="0"/>
              <a:t>Baseband transmission:</a:t>
            </a:r>
            <a:r>
              <a:rPr lang="en-US" sz="2400" dirty="0" smtClean="0"/>
              <a:t> It is defined as the process of transmitting a single signal at high speed.</a:t>
            </a:r>
          </a:p>
          <a:p>
            <a:r>
              <a:rPr lang="en-US" sz="2400" b="1" dirty="0" smtClean="0"/>
              <a:t>Broadband transmission:</a:t>
            </a:r>
            <a:r>
              <a:rPr lang="en-US" sz="2400" dirty="0" smtClean="0"/>
              <a:t> It is defined as the process of transmitting multiple signals simultaneously.</a:t>
            </a:r>
          </a:p>
          <a:p>
            <a:pPr>
              <a:buNone/>
            </a:pPr>
            <a:endParaRPr lang="en-US" sz="2400" dirty="0" smtClean="0"/>
          </a:p>
          <a:p>
            <a:pPr>
              <a:buNone/>
            </a:pPr>
            <a:r>
              <a:rPr lang="en-US" sz="2400" b="1" dirty="0" smtClean="0"/>
              <a:t>Advantages Of Coaxial cable:</a:t>
            </a:r>
            <a:endParaRPr lang="en-US" sz="2400" dirty="0" smtClean="0"/>
          </a:p>
          <a:p>
            <a:r>
              <a:rPr lang="en-US" sz="2400" dirty="0" smtClean="0"/>
              <a:t>The data can be transmitted at high speed.</a:t>
            </a:r>
          </a:p>
          <a:p>
            <a:r>
              <a:rPr lang="en-US" sz="2400" dirty="0" smtClean="0"/>
              <a:t>It has better shielding as compared to twisted pair cable.</a:t>
            </a:r>
          </a:p>
          <a:p>
            <a:r>
              <a:rPr lang="en-US" sz="2400" dirty="0" smtClean="0"/>
              <a:t>It provides higher bandwidth.</a:t>
            </a:r>
          </a:p>
          <a:p>
            <a:pPr>
              <a:buNone/>
            </a:pPr>
            <a:endParaRPr lang="en-US" sz="2400" dirty="0" smtClean="0"/>
          </a:p>
          <a:p>
            <a:pPr>
              <a:buNone/>
            </a:pP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0"/>
            <a:ext cx="8229600" cy="6126163"/>
          </a:xfrm>
        </p:spPr>
        <p:txBody>
          <a:bodyPr/>
          <a:lstStyle/>
          <a:p>
            <a:pPr>
              <a:buNone/>
            </a:pPr>
            <a:r>
              <a:rPr lang="en-US" b="1" dirty="0" smtClean="0"/>
              <a:t>Disadvantages Of Coaxial cable</a:t>
            </a:r>
            <a:endParaRPr lang="en-US" dirty="0" smtClean="0"/>
          </a:p>
          <a:p>
            <a:r>
              <a:rPr lang="en-US" dirty="0" smtClean="0"/>
              <a:t>It is more expensive as compared to twisted pair cable.</a:t>
            </a:r>
          </a:p>
          <a:p>
            <a:r>
              <a:rPr lang="en-US" dirty="0" smtClean="0"/>
              <a:t>If any fault occurs in the cable causes the failure in the entire network.</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rmAutofit fontScale="90000"/>
          </a:bodyPr>
          <a:lstStyle/>
          <a:p>
            <a:r>
              <a:rPr lang="en-US" dirty="0" smtClean="0"/>
              <a:t>TRANSMISSION MEDIA</a:t>
            </a:r>
            <a:endParaRPr lang="en-US" dirty="0"/>
          </a:p>
        </p:txBody>
      </p:sp>
      <p:sp>
        <p:nvSpPr>
          <p:cNvPr id="3" name="Content Placeholder 2"/>
          <p:cNvSpPr>
            <a:spLocks noGrp="1"/>
          </p:cNvSpPr>
          <p:nvPr>
            <p:ph idx="1"/>
          </p:nvPr>
        </p:nvSpPr>
        <p:spPr>
          <a:xfrm>
            <a:off x="0" y="533400"/>
            <a:ext cx="9144000" cy="6324600"/>
          </a:xfrm>
        </p:spPr>
        <p:txBody>
          <a:bodyPr>
            <a:normAutofit/>
          </a:bodyPr>
          <a:lstStyle/>
          <a:p>
            <a:pPr>
              <a:buFont typeface="Wingdings" pitchFamily="2" charset="2"/>
              <a:buChar char="ü"/>
            </a:pPr>
            <a:r>
              <a:rPr lang="en-US" sz="2400" dirty="0" smtClean="0"/>
              <a:t>Physical layer transmits raw bit stream from one machine to another.</a:t>
            </a:r>
          </a:p>
          <a:p>
            <a:pPr>
              <a:buFont typeface="Wingdings" pitchFamily="2" charset="2"/>
              <a:buChar char="ü"/>
            </a:pPr>
            <a:r>
              <a:rPr lang="en-US" sz="2400" dirty="0" smtClean="0"/>
              <a:t>Media roughly grouped as guided media(copper </a:t>
            </a:r>
            <a:r>
              <a:rPr lang="en-US" sz="2400" dirty="0" err="1" smtClean="0"/>
              <a:t>wire,fiber</a:t>
            </a:r>
            <a:r>
              <a:rPr lang="en-US" sz="2400" dirty="0" smtClean="0"/>
              <a:t> optics) &amp; unguided media(</a:t>
            </a:r>
            <a:r>
              <a:rPr lang="en-US" sz="2400" dirty="0" err="1" smtClean="0"/>
              <a:t>radio,lasers</a:t>
            </a:r>
            <a:r>
              <a:rPr lang="en-US" sz="2400" dirty="0" smtClean="0"/>
              <a:t> through air).</a:t>
            </a:r>
          </a:p>
          <a:p>
            <a:pPr>
              <a:buFont typeface="Wingdings" pitchFamily="2" charset="2"/>
              <a:buChar char="ü"/>
            </a:pPr>
            <a:r>
              <a:rPr lang="en-US" sz="2400" dirty="0" smtClean="0"/>
              <a:t>Transmission media is a communication channel that carries the information from the sender to the receiver. </a:t>
            </a:r>
          </a:p>
          <a:p>
            <a:r>
              <a:rPr lang="en-US" sz="2400" dirty="0" smtClean="0"/>
              <a:t>In a copper-based network, the bits in the form of electrical signals.</a:t>
            </a:r>
          </a:p>
          <a:p>
            <a:r>
              <a:rPr lang="en-US" sz="2400" dirty="0" smtClean="0"/>
              <a:t>In a </a:t>
            </a:r>
            <a:r>
              <a:rPr lang="en-US" sz="2400" dirty="0" err="1" smtClean="0"/>
              <a:t>fibre</a:t>
            </a:r>
            <a:r>
              <a:rPr lang="en-US" sz="2400" dirty="0" smtClean="0"/>
              <a:t> based network, the bits in the form of light pulses.</a:t>
            </a:r>
          </a:p>
          <a:p>
            <a:pPr>
              <a:buFont typeface="Wingdings" pitchFamily="2" charset="2"/>
              <a:buChar char="ü"/>
            </a:pPr>
            <a:r>
              <a:rPr lang="en-US" sz="2400" dirty="0" smtClean="0"/>
              <a:t>Transmission media is of two types are wired media and wireless media. </a:t>
            </a:r>
          </a:p>
          <a:p>
            <a:pPr>
              <a:buFont typeface="Wingdings" pitchFamily="2" charset="2"/>
              <a:buChar char="ü"/>
            </a:pPr>
            <a:r>
              <a:rPr lang="en-US" sz="2400" dirty="0" smtClean="0"/>
              <a:t>In wired media, medium characteristics are more important whereas, in wireless media, signal characteristics are more important.</a:t>
            </a:r>
          </a:p>
          <a:p>
            <a:pPr>
              <a:buFont typeface="Wingdings" pitchFamily="2" charset="2"/>
              <a:buChar char="ü"/>
            </a:pPr>
            <a:r>
              <a:rPr lang="en-US" sz="2400" dirty="0" smtClean="0"/>
              <a:t>The transmission media is available in the lowest layer of the OSI reference model, i.e., </a:t>
            </a:r>
            <a:r>
              <a:rPr lang="en-US" sz="2400" b="1" dirty="0" smtClean="0"/>
              <a:t>Physical layer</a:t>
            </a:r>
            <a:r>
              <a:rPr lang="en-US" sz="2400" dirty="0" smtClean="0"/>
              <a:t>.</a:t>
            </a:r>
          </a:p>
          <a:p>
            <a:pPr>
              <a:buFont typeface="Wingdings" pitchFamily="2" charset="2"/>
              <a:buChar char="ü"/>
            </a:pPr>
            <a:r>
              <a:rPr lang="en-US" sz="2400" dirty="0" smtClean="0"/>
              <a:t>Different transmission media have different properties such as bandwidth, delay, cost and ease of installation and maintenance.</a:t>
            </a:r>
          </a:p>
          <a:p>
            <a:pPr>
              <a:buFont typeface="Wingdings" pitchFamily="2" charset="2"/>
              <a:buChar char="ü"/>
            </a:pPr>
            <a:endParaRPr lang="en-US" sz="2400" dirty="0" smtClean="0"/>
          </a:p>
          <a:p>
            <a:pPr>
              <a:buFont typeface="Wingdings" pitchFamily="2" charset="2"/>
              <a:buChar char="ü"/>
            </a:pP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3.Fibre Optic Cable</a:t>
            </a:r>
          </a:p>
          <a:p>
            <a:r>
              <a:rPr lang="en-US" sz="2400" dirty="0" err="1" smtClean="0"/>
              <a:t>Fibre</a:t>
            </a:r>
            <a:r>
              <a:rPr lang="en-US" sz="2400" dirty="0" smtClean="0"/>
              <a:t> optic is made of glass or plastic and transmits signals in the form of light.</a:t>
            </a:r>
          </a:p>
          <a:p>
            <a:r>
              <a:rPr lang="en-US" sz="2400" dirty="0" err="1" smtClean="0"/>
              <a:t>Fibre</a:t>
            </a:r>
            <a:r>
              <a:rPr lang="en-US" sz="2400" dirty="0" smtClean="0"/>
              <a:t> optic is a cable that holds the optical </a:t>
            </a:r>
            <a:r>
              <a:rPr lang="en-US" sz="2400" dirty="0" err="1" smtClean="0"/>
              <a:t>fibres</a:t>
            </a:r>
            <a:r>
              <a:rPr lang="en-US" sz="2400" dirty="0" smtClean="0"/>
              <a:t> coated in plastic that are used to send the data by pulses of light.</a:t>
            </a:r>
          </a:p>
          <a:p>
            <a:r>
              <a:rPr lang="en-US" sz="2400" dirty="0" smtClean="0"/>
              <a:t>The plastic coating protects the optical </a:t>
            </a:r>
            <a:r>
              <a:rPr lang="en-US" sz="2400" dirty="0" err="1" smtClean="0"/>
              <a:t>fibres</a:t>
            </a:r>
            <a:r>
              <a:rPr lang="en-US" sz="2400" dirty="0" smtClean="0"/>
              <a:t> from heat, cold, electromagnetic interference from other types of wiring.</a:t>
            </a:r>
          </a:p>
          <a:p>
            <a:r>
              <a:rPr lang="en-US" sz="2400" dirty="0" err="1" smtClean="0"/>
              <a:t>Fibre</a:t>
            </a:r>
            <a:r>
              <a:rPr lang="en-US" sz="2400" dirty="0" smtClean="0"/>
              <a:t> optics provide faster data transmission than copper wires.</a:t>
            </a:r>
          </a:p>
          <a:p>
            <a:endParaRPr lang="en-US" sz="2400" dirty="0" smtClean="0"/>
          </a:p>
          <a:p>
            <a:pPr>
              <a:buNone/>
            </a:pPr>
            <a:endParaRPr lang="en-US" sz="2400" dirty="0" smtClean="0"/>
          </a:p>
          <a:p>
            <a:pPr>
              <a:buNone/>
            </a:pP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i.JPG"/>
          <p:cNvPicPr>
            <a:picLocks noGrp="1" noChangeAspect="1"/>
          </p:cNvPicPr>
          <p:nvPr>
            <p:ph idx="1"/>
          </p:nvPr>
        </p:nvPicPr>
        <p:blipFill>
          <a:blip r:embed="rId2"/>
          <a:stretch>
            <a:fillRect/>
          </a:stretch>
        </p:blipFill>
        <p:spPr>
          <a:xfrm>
            <a:off x="1" y="0"/>
            <a:ext cx="9144000" cy="6858000"/>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Optical Fiber</a:t>
            </a:r>
          </a:p>
          <a:p>
            <a:pPr>
              <a:buNone/>
            </a:pPr>
            <a:endParaRPr lang="en-US" sz="2400" dirty="0" smtClean="0"/>
          </a:p>
          <a:p>
            <a:pPr>
              <a:buNone/>
            </a:pPr>
            <a:endParaRPr lang="en-US" sz="2400" dirty="0"/>
          </a:p>
        </p:txBody>
      </p:sp>
      <p:pic>
        <p:nvPicPr>
          <p:cNvPr id="4" name="Picture 3" descr="o1.JPG"/>
          <p:cNvPicPr>
            <a:picLocks noChangeAspect="1"/>
          </p:cNvPicPr>
          <p:nvPr/>
        </p:nvPicPr>
        <p:blipFill>
          <a:blip r:embed="rId2"/>
          <a:stretch>
            <a:fillRect/>
          </a:stretch>
        </p:blipFill>
        <p:spPr>
          <a:xfrm>
            <a:off x="762000" y="762000"/>
            <a:ext cx="6248400" cy="2590800"/>
          </a:xfrm>
          <a:prstGeom prst="rect">
            <a:avLst/>
          </a:prstGeom>
        </p:spPr>
      </p:pic>
      <p:sp>
        <p:nvSpPr>
          <p:cNvPr id="5" name="TextBox 4"/>
          <p:cNvSpPr txBox="1"/>
          <p:nvPr/>
        </p:nvSpPr>
        <p:spPr>
          <a:xfrm>
            <a:off x="0" y="3962400"/>
            <a:ext cx="9144000" cy="2585323"/>
          </a:xfrm>
          <a:prstGeom prst="rect">
            <a:avLst/>
          </a:prstGeom>
          <a:noFill/>
        </p:spPr>
        <p:txBody>
          <a:bodyPr wrap="square" rtlCol="0">
            <a:spAutoFit/>
          </a:bodyPr>
          <a:lstStyle/>
          <a:p>
            <a:pPr>
              <a:buFont typeface="Wingdings" pitchFamily="2" charset="2"/>
              <a:buChar char="v"/>
            </a:pPr>
            <a:r>
              <a:rPr lang="en-US" sz="2400" dirty="0" smtClean="0"/>
              <a:t>Uses reflection to guide light through a channel.</a:t>
            </a:r>
          </a:p>
          <a:p>
            <a:pPr>
              <a:buFont typeface="Wingdings" pitchFamily="2" charset="2"/>
              <a:buChar char="v"/>
            </a:pPr>
            <a:r>
              <a:rPr lang="en-US" sz="2400" dirty="0" smtClean="0"/>
              <a:t>A glass or plastic core is surrounded by a cladding of less dense glass or plastic.</a:t>
            </a:r>
          </a:p>
          <a:p>
            <a:pPr>
              <a:buFont typeface="Wingdings" pitchFamily="2" charset="2"/>
              <a:buChar char="v"/>
            </a:pPr>
            <a:r>
              <a:rPr lang="en-US" sz="2400" dirty="0" smtClean="0"/>
              <a:t>The difference in density  of the two materials must  be such that a beam of light moving through the core is reflected off the cladding instead of being refracted into it.</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Propagation Modes</a:t>
            </a:r>
          </a:p>
          <a:p>
            <a:pPr>
              <a:buNone/>
            </a:pPr>
            <a:endParaRPr lang="en-US" sz="2400" dirty="0"/>
          </a:p>
        </p:txBody>
      </p:sp>
      <p:pic>
        <p:nvPicPr>
          <p:cNvPr id="4" name="Picture 3" descr="l3.JPG"/>
          <p:cNvPicPr>
            <a:picLocks noChangeAspect="1"/>
          </p:cNvPicPr>
          <p:nvPr/>
        </p:nvPicPr>
        <p:blipFill>
          <a:blip r:embed="rId2"/>
          <a:stretch>
            <a:fillRect/>
          </a:stretch>
        </p:blipFill>
        <p:spPr>
          <a:xfrm>
            <a:off x="1600200" y="533400"/>
            <a:ext cx="5715000" cy="3276600"/>
          </a:xfrm>
          <a:prstGeom prst="rect">
            <a:avLst/>
          </a:prstGeom>
        </p:spPr>
      </p:pic>
      <p:sp>
        <p:nvSpPr>
          <p:cNvPr id="5" name="TextBox 4"/>
          <p:cNvSpPr txBox="1"/>
          <p:nvPr/>
        </p:nvSpPr>
        <p:spPr>
          <a:xfrm>
            <a:off x="0" y="4114800"/>
            <a:ext cx="9144000" cy="2954655"/>
          </a:xfrm>
          <a:prstGeom prst="rect">
            <a:avLst/>
          </a:prstGeom>
          <a:noFill/>
        </p:spPr>
        <p:txBody>
          <a:bodyPr wrap="square" rtlCol="0">
            <a:spAutoFit/>
          </a:bodyPr>
          <a:lstStyle/>
          <a:p>
            <a:r>
              <a:rPr lang="en-US" sz="2400" dirty="0" smtClean="0"/>
              <a:t>Multimode</a:t>
            </a:r>
          </a:p>
          <a:p>
            <a:pPr>
              <a:buFont typeface="Wingdings" pitchFamily="2" charset="2"/>
              <a:buChar char="§"/>
            </a:pPr>
            <a:r>
              <a:rPr lang="en-US" sz="2400" dirty="0" smtClean="0"/>
              <a:t>Multiple beams from a light source move through the core in different paths.</a:t>
            </a:r>
          </a:p>
          <a:p>
            <a:endParaRPr lang="en-US" sz="2400" dirty="0" smtClean="0"/>
          </a:p>
          <a:p>
            <a:r>
              <a:rPr lang="en-US" sz="2400" dirty="0" smtClean="0"/>
              <a:t>Multimode Step Index Fiber</a:t>
            </a:r>
          </a:p>
          <a:p>
            <a:r>
              <a:rPr lang="en-US" sz="2400" dirty="0" smtClean="0"/>
              <a:t>The density of the core remains  constant from the center to edges.</a:t>
            </a:r>
          </a:p>
          <a:p>
            <a:endParaRPr lang="en-US" sz="2400"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a:bodyPr>
          <a:lstStyle/>
          <a:p>
            <a:r>
              <a:rPr lang="en-US" sz="2400" dirty="0" smtClean="0"/>
              <a:t>Impact of variable density on the propagation of light beams-Modes</a:t>
            </a:r>
            <a:endParaRPr lang="en-US" sz="2400" dirty="0"/>
          </a:p>
        </p:txBody>
      </p:sp>
      <p:pic>
        <p:nvPicPr>
          <p:cNvPr id="4" name="Content Placeholder 3" descr="ll.JPG"/>
          <p:cNvPicPr>
            <a:picLocks noGrp="1" noChangeAspect="1"/>
          </p:cNvPicPr>
          <p:nvPr>
            <p:ph idx="1"/>
          </p:nvPr>
        </p:nvPicPr>
        <p:blipFill>
          <a:blip r:embed="rId2"/>
          <a:stretch>
            <a:fillRect/>
          </a:stretch>
        </p:blipFill>
        <p:spPr>
          <a:xfrm>
            <a:off x="1" y="685800"/>
            <a:ext cx="9144000" cy="6172200"/>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A beam of light moves through this constant density in a straight line until it reaches the interface of the core and the cladding.</a:t>
            </a:r>
          </a:p>
          <a:p>
            <a:r>
              <a:rPr lang="en-US" sz="2400" dirty="0" smtClean="0"/>
              <a:t>At interface there is an abrupt change due to a lower </a:t>
            </a:r>
            <a:r>
              <a:rPr lang="en-US" sz="2400" dirty="0" err="1" smtClean="0"/>
              <a:t>density;this</a:t>
            </a:r>
            <a:r>
              <a:rPr lang="en-US" sz="2400" dirty="0" smtClean="0"/>
              <a:t> alters the angle of  the beam’s motion..</a:t>
            </a:r>
          </a:p>
          <a:p>
            <a:r>
              <a:rPr lang="en-US" sz="2400" dirty="0" smtClean="0"/>
              <a:t>Step-index refers to the suddenness of this change ,which contributes to the distortion of the signal as it passes through the fiber.</a:t>
            </a:r>
          </a:p>
          <a:p>
            <a:endParaRPr lang="en-US" sz="2400" dirty="0" smtClean="0"/>
          </a:p>
          <a:p>
            <a:pPr>
              <a:buNone/>
            </a:pPr>
            <a:r>
              <a:rPr lang="en-US" sz="2400" dirty="0" smtClean="0"/>
              <a:t>Multimode Graded-Index </a:t>
            </a:r>
            <a:r>
              <a:rPr lang="en-US" sz="2400" dirty="0" err="1" smtClean="0"/>
              <a:t>FIber</a:t>
            </a:r>
            <a:endParaRPr lang="en-US" sz="2400" dirty="0" smtClean="0"/>
          </a:p>
          <a:p>
            <a:pPr>
              <a:buFont typeface="Wingdings" pitchFamily="2" charset="2"/>
              <a:buChar char="v"/>
            </a:pPr>
            <a:r>
              <a:rPr lang="en-US" sz="2400" dirty="0" smtClean="0"/>
              <a:t>Decreases the distortion of the signal through the cable.</a:t>
            </a:r>
          </a:p>
          <a:p>
            <a:pPr>
              <a:buFont typeface="Wingdings" pitchFamily="2" charset="2"/>
              <a:buChar char="v"/>
            </a:pPr>
            <a:r>
              <a:rPr lang="en-US" sz="2400" dirty="0" smtClean="0"/>
              <a:t>Index means index of refraction which is related to density that is with varying density.</a:t>
            </a:r>
          </a:p>
          <a:p>
            <a:pPr>
              <a:buFont typeface="Wingdings" pitchFamily="2" charset="2"/>
              <a:buChar char="v"/>
            </a:pPr>
            <a:r>
              <a:rPr lang="en-US" sz="2400" dirty="0" smtClean="0"/>
              <a:t>Density is highest at the center of the core and decreases gradually to its lowest at edge.</a:t>
            </a:r>
          </a:p>
          <a:p>
            <a:pPr>
              <a:buNone/>
            </a:pPr>
            <a:endParaRPr lang="en-US"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Single mode</a:t>
            </a:r>
          </a:p>
          <a:p>
            <a:pPr>
              <a:buFont typeface="Wingdings" pitchFamily="2" charset="2"/>
              <a:buChar char="v"/>
            </a:pPr>
            <a:r>
              <a:rPr lang="en-US" sz="2400" dirty="0" smtClean="0"/>
              <a:t>Uses step-index fiber.</a:t>
            </a:r>
          </a:p>
          <a:p>
            <a:pPr>
              <a:buFont typeface="Wingdings" pitchFamily="2" charset="2"/>
              <a:buChar char="v"/>
            </a:pPr>
            <a:r>
              <a:rPr lang="en-US" sz="2400" dirty="0" smtClean="0"/>
              <a:t>Manufactured with a much smaller diameter than that of multimode fiber &amp; with substantially lower density.</a:t>
            </a:r>
          </a:p>
          <a:p>
            <a:pPr>
              <a:buFont typeface="Wingdings" pitchFamily="2" charset="2"/>
              <a:buChar char="v"/>
            </a:pPr>
            <a:r>
              <a:rPr lang="en-US" sz="2400" dirty="0" smtClean="0"/>
              <a:t>The decrease in density results in a critical angle that is close enough to 90 degree to make propagation of beams almost horizontal.</a:t>
            </a:r>
          </a:p>
          <a:p>
            <a:pPr>
              <a:buFont typeface="Wingdings" pitchFamily="2" charset="2"/>
              <a:buChar char="v"/>
            </a:pPr>
            <a:r>
              <a:rPr lang="en-US" sz="2400" dirty="0" smtClean="0"/>
              <a:t>So propagation of different beams is  almost identical and delays are negligible.</a:t>
            </a:r>
          </a:p>
          <a:p>
            <a:pPr>
              <a:buFont typeface="Wingdings" pitchFamily="2" charset="2"/>
              <a:buChar char="v"/>
            </a:pPr>
            <a:r>
              <a:rPr lang="en-US" sz="2400" dirty="0" smtClean="0"/>
              <a:t>All the beams arrive at the destination together and can be recombined with little distortion to the signal.</a:t>
            </a:r>
          </a:p>
          <a:p>
            <a:pPr>
              <a:buNone/>
            </a:pPr>
            <a:endParaRPr lang="en-US" sz="2400" dirty="0" smtClean="0"/>
          </a:p>
          <a:p>
            <a:pPr>
              <a:buNone/>
            </a:pPr>
            <a:r>
              <a:rPr lang="en-US" sz="2400" dirty="0" smtClean="0"/>
              <a:t>Fiber Sizes</a:t>
            </a:r>
          </a:p>
          <a:p>
            <a:pPr>
              <a:buNone/>
            </a:pPr>
            <a:r>
              <a:rPr lang="en-US" sz="2400" dirty="0" smtClean="0"/>
              <a:t>Optical fiber are defined by the ratio of the diameter of their core  to the diameter of their </a:t>
            </a:r>
            <a:r>
              <a:rPr lang="en-US" sz="2400" dirty="0" err="1" smtClean="0"/>
              <a:t>cladding,both</a:t>
            </a:r>
            <a:r>
              <a:rPr lang="en-US" sz="2400" dirty="0" smtClean="0"/>
              <a:t> expressed in micrometers.</a:t>
            </a:r>
          </a:p>
          <a:p>
            <a:pPr>
              <a:buNone/>
            </a:pP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mm.JPG"/>
          <p:cNvPicPr>
            <a:picLocks noGrp="1" noChangeAspect="1"/>
          </p:cNvPicPr>
          <p:nvPr>
            <p:ph idx="1"/>
          </p:nvPr>
        </p:nvPicPr>
        <p:blipFill>
          <a:blip r:embed="rId2"/>
          <a:stretch>
            <a:fillRect/>
          </a:stretch>
        </p:blipFill>
        <p:spPr>
          <a:xfrm>
            <a:off x="0" y="0"/>
            <a:ext cx="8686800" cy="2743200"/>
          </a:xfrm>
        </p:spPr>
      </p:pic>
      <p:sp>
        <p:nvSpPr>
          <p:cNvPr id="6" name="TextBox 5"/>
          <p:cNvSpPr txBox="1"/>
          <p:nvPr/>
        </p:nvSpPr>
        <p:spPr>
          <a:xfrm>
            <a:off x="0" y="3352800"/>
            <a:ext cx="9144000" cy="830997"/>
          </a:xfrm>
          <a:prstGeom prst="rect">
            <a:avLst/>
          </a:prstGeom>
          <a:noFill/>
        </p:spPr>
        <p:txBody>
          <a:bodyPr wrap="square" rtlCol="0">
            <a:spAutoFit/>
          </a:bodyPr>
          <a:lstStyle/>
          <a:p>
            <a:r>
              <a:rPr lang="en-US" sz="2400" dirty="0" smtClean="0"/>
              <a:t>Cable Composition</a:t>
            </a:r>
          </a:p>
          <a:p>
            <a:endParaRPr lang="en-US" sz="2400" dirty="0"/>
          </a:p>
        </p:txBody>
      </p:sp>
      <p:pic>
        <p:nvPicPr>
          <p:cNvPr id="7" name="Picture 6" descr="l2.JPG"/>
          <p:cNvPicPr>
            <a:picLocks noChangeAspect="1"/>
          </p:cNvPicPr>
          <p:nvPr/>
        </p:nvPicPr>
        <p:blipFill>
          <a:blip r:embed="rId3"/>
          <a:stretch>
            <a:fillRect/>
          </a:stretch>
        </p:blipFill>
        <p:spPr>
          <a:xfrm>
            <a:off x="1066800" y="3810000"/>
            <a:ext cx="6858000" cy="3048000"/>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0"/>
            <a:ext cx="8229600" cy="274638"/>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The outer jacket is made of either PVC or Teflon.</a:t>
            </a:r>
          </a:p>
          <a:p>
            <a:r>
              <a:rPr lang="en-US" sz="2400" dirty="0" smtClean="0"/>
              <a:t>Inside the jacket are  Kevlar strands to strengthen the cable.</a:t>
            </a:r>
          </a:p>
          <a:p>
            <a:r>
              <a:rPr lang="en-US" sz="2400" dirty="0" smtClean="0"/>
              <a:t>Kevlar is a strong  material used in the fabrication of bulletproof vests.</a:t>
            </a:r>
          </a:p>
          <a:p>
            <a:r>
              <a:rPr lang="en-US" sz="2400" dirty="0" smtClean="0"/>
              <a:t>Below the </a:t>
            </a:r>
            <a:r>
              <a:rPr lang="en-US" sz="2400" dirty="0" err="1" smtClean="0"/>
              <a:t>kevlar</a:t>
            </a:r>
            <a:r>
              <a:rPr lang="en-US" sz="2400" dirty="0" smtClean="0"/>
              <a:t> is another plastic coating to cushion the fiber.</a:t>
            </a:r>
          </a:p>
          <a:p>
            <a:r>
              <a:rPr lang="en-US" sz="2400" dirty="0" smtClean="0"/>
              <a:t>The fiber is at the center of the cable and it consists of cladding and core.</a:t>
            </a:r>
          </a:p>
          <a:p>
            <a:endParaRPr lang="en-US" sz="2400" dirty="0" smtClean="0"/>
          </a:p>
          <a:p>
            <a:pPr>
              <a:buNone/>
            </a:pPr>
            <a:r>
              <a:rPr lang="en-US" sz="2400" dirty="0" smtClean="0"/>
              <a:t>Fiber –Optic Cable Connectors</a:t>
            </a:r>
          </a:p>
          <a:p>
            <a:pPr>
              <a:buNone/>
            </a:pPr>
            <a:r>
              <a:rPr lang="en-US" sz="2400" dirty="0" smtClean="0"/>
              <a:t>3 types of connectors:-</a:t>
            </a:r>
          </a:p>
          <a:p>
            <a:pPr>
              <a:buNone/>
            </a:pPr>
            <a:r>
              <a:rPr lang="en-US" sz="2400" dirty="0" smtClean="0"/>
              <a:t>1.Subscriber Channel Connector (SC)–used for cable  TV.</a:t>
            </a:r>
          </a:p>
          <a:p>
            <a:pPr>
              <a:buNone/>
            </a:pPr>
            <a:r>
              <a:rPr lang="en-US" sz="2400" dirty="0" smtClean="0"/>
              <a:t>It uses a push/pull locking system.</a:t>
            </a:r>
          </a:p>
          <a:p>
            <a:pPr>
              <a:buNone/>
            </a:pPr>
            <a:r>
              <a:rPr lang="en-US" sz="2400" dirty="0" smtClean="0"/>
              <a:t>2.Straight-tip(ST) –used for connecting cable to networking devices.</a:t>
            </a:r>
          </a:p>
          <a:p>
            <a:pPr>
              <a:buNone/>
            </a:pPr>
            <a:r>
              <a:rPr lang="en-US" sz="2400" dirty="0" smtClean="0"/>
              <a:t>It uses  a bayonet locking system &amp; more reliable  than SC.</a:t>
            </a:r>
          </a:p>
          <a:p>
            <a:pPr>
              <a:buNone/>
            </a:pPr>
            <a:r>
              <a:rPr lang="en-US" sz="2400" dirty="0" smtClean="0"/>
              <a:t>3.MT-RJ is a connector that is same size as RJ45.</a:t>
            </a:r>
          </a:p>
          <a:p>
            <a:pPr>
              <a:buNone/>
            </a:pPr>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ko.JPG"/>
          <p:cNvPicPr>
            <a:picLocks noGrp="1" noChangeAspect="1"/>
          </p:cNvPicPr>
          <p:nvPr>
            <p:ph idx="1"/>
          </p:nvPr>
        </p:nvPicPr>
        <p:blipFill>
          <a:blip r:embed="rId2"/>
          <a:stretch>
            <a:fillRect/>
          </a:stretch>
        </p:blipFill>
        <p:spPr>
          <a:xfrm>
            <a:off x="990600" y="914400"/>
            <a:ext cx="6934200" cy="51054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Causes Of Transmission Impairment:-</a:t>
            </a:r>
          </a:p>
          <a:p>
            <a:pPr>
              <a:buNone/>
            </a:pPr>
            <a:endParaRPr lang="en-US" sz="2400" dirty="0" smtClean="0"/>
          </a:p>
          <a:p>
            <a:pPr>
              <a:buNone/>
            </a:pPr>
            <a:endParaRPr lang="en-US" sz="2400" dirty="0"/>
          </a:p>
        </p:txBody>
      </p:sp>
      <p:pic>
        <p:nvPicPr>
          <p:cNvPr id="4" name="Picture 3" descr="l8.JPG"/>
          <p:cNvPicPr>
            <a:picLocks noChangeAspect="1"/>
          </p:cNvPicPr>
          <p:nvPr/>
        </p:nvPicPr>
        <p:blipFill>
          <a:blip r:embed="rId2"/>
          <a:stretch>
            <a:fillRect/>
          </a:stretch>
        </p:blipFill>
        <p:spPr>
          <a:xfrm>
            <a:off x="1143000" y="533400"/>
            <a:ext cx="6019800" cy="2286000"/>
          </a:xfrm>
          <a:prstGeom prst="rect">
            <a:avLst/>
          </a:prstGeom>
        </p:spPr>
      </p:pic>
      <p:sp>
        <p:nvSpPr>
          <p:cNvPr id="5" name="TextBox 4"/>
          <p:cNvSpPr txBox="1"/>
          <p:nvPr/>
        </p:nvSpPr>
        <p:spPr>
          <a:xfrm>
            <a:off x="0" y="3429000"/>
            <a:ext cx="9144000" cy="2831544"/>
          </a:xfrm>
          <a:prstGeom prst="rect">
            <a:avLst/>
          </a:prstGeom>
          <a:noFill/>
        </p:spPr>
        <p:txBody>
          <a:bodyPr wrap="square" rtlCol="0">
            <a:spAutoFit/>
          </a:bodyPr>
          <a:lstStyle/>
          <a:p>
            <a:r>
              <a:rPr lang="en-US" sz="2000" b="1" dirty="0" smtClean="0"/>
              <a:t>Attenuation:</a:t>
            </a:r>
            <a:r>
              <a:rPr lang="en-US" sz="2000" dirty="0" smtClean="0"/>
              <a:t> Attenuation means the loss of energy, i.e., the strength of the signal decreases with increasing the distance which causes the loss of energy.</a:t>
            </a:r>
          </a:p>
          <a:p>
            <a:r>
              <a:rPr lang="en-US" sz="2000" b="1" dirty="0" smtClean="0"/>
              <a:t>Distortion:</a:t>
            </a:r>
            <a:r>
              <a:rPr lang="en-US" sz="2000" dirty="0" smtClean="0"/>
              <a:t> Distortion occurs when there is a change in the shape of the signal. This type of distortion is examined from different signals having different frequencies. Each frequency component has its own propagation speed, so they reach at a different time which leads to the delay distortion.</a:t>
            </a:r>
          </a:p>
          <a:p>
            <a:r>
              <a:rPr lang="en-US" sz="2000" b="1" dirty="0" smtClean="0"/>
              <a:t>Noise:</a:t>
            </a:r>
            <a:r>
              <a:rPr lang="en-US" sz="2000" dirty="0" smtClean="0"/>
              <a:t> When data is travelled over a transmission medium, some unwanted signal is added to it which creates the noise.</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Performance[plot of attenuation versus wavelength]</a:t>
            </a:r>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a:p>
        </p:txBody>
      </p:sp>
      <p:pic>
        <p:nvPicPr>
          <p:cNvPr id="4" name="Picture 3" descr="p0.JPG"/>
          <p:cNvPicPr>
            <a:picLocks noChangeAspect="1"/>
          </p:cNvPicPr>
          <p:nvPr/>
        </p:nvPicPr>
        <p:blipFill>
          <a:blip r:embed="rId2"/>
          <a:stretch>
            <a:fillRect/>
          </a:stretch>
        </p:blipFill>
        <p:spPr>
          <a:xfrm>
            <a:off x="1524000" y="381000"/>
            <a:ext cx="5867400" cy="4114800"/>
          </a:xfrm>
          <a:prstGeom prst="rect">
            <a:avLst/>
          </a:prstGeom>
        </p:spPr>
      </p:pic>
      <p:sp>
        <p:nvSpPr>
          <p:cNvPr id="5" name="TextBox 4"/>
          <p:cNvSpPr txBox="1"/>
          <p:nvPr/>
        </p:nvSpPr>
        <p:spPr>
          <a:xfrm>
            <a:off x="0" y="5105400"/>
            <a:ext cx="9144000" cy="1569660"/>
          </a:xfrm>
          <a:prstGeom prst="rect">
            <a:avLst/>
          </a:prstGeom>
          <a:noFill/>
        </p:spPr>
        <p:txBody>
          <a:bodyPr wrap="square" rtlCol="0">
            <a:spAutoFit/>
          </a:bodyPr>
          <a:lstStyle/>
          <a:p>
            <a:pPr>
              <a:buFont typeface="Wingdings" pitchFamily="2" charset="2"/>
              <a:buChar char="v"/>
            </a:pPr>
            <a:r>
              <a:rPr lang="en-US" sz="2400" dirty="0" smtClean="0"/>
              <a:t>Attenuation is flatter than in case of twisted-pair cable and coaxial cable.</a:t>
            </a:r>
          </a:p>
          <a:p>
            <a:pPr>
              <a:buFont typeface="Wingdings" pitchFamily="2" charset="2"/>
              <a:buChar char="v"/>
            </a:pPr>
            <a:r>
              <a:rPr lang="en-US" sz="2400" dirty="0" smtClean="0"/>
              <a:t>The performance is such that we need fewer repeaters when we use fiber-optic cable.</a:t>
            </a:r>
            <a:endParaRPr lang="en-US"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lnSpcReduction="10000"/>
          </a:bodyPr>
          <a:lstStyle/>
          <a:p>
            <a:pPr>
              <a:buNone/>
            </a:pPr>
            <a:r>
              <a:rPr lang="en-US" sz="2400" dirty="0" smtClean="0"/>
              <a:t>Applications</a:t>
            </a:r>
          </a:p>
          <a:p>
            <a:pPr>
              <a:buNone/>
            </a:pPr>
            <a:r>
              <a:rPr lang="en-US" sz="2400" dirty="0" smtClean="0"/>
              <a:t>1.Often used in backbone networks  because its bandwidth is cost-effective.</a:t>
            </a:r>
          </a:p>
          <a:p>
            <a:pPr>
              <a:buNone/>
            </a:pPr>
            <a:r>
              <a:rPr lang="en-US" sz="2400" dirty="0" smtClean="0"/>
              <a:t>2.Some cable TV companies use a combination of optical fiber and co-axial </a:t>
            </a:r>
            <a:r>
              <a:rPr lang="en-US" sz="2400" dirty="0" err="1" smtClean="0"/>
              <a:t>cable,creating</a:t>
            </a:r>
            <a:r>
              <a:rPr lang="en-US" sz="2400" dirty="0" smtClean="0"/>
              <a:t> a hybrid network.</a:t>
            </a:r>
          </a:p>
          <a:p>
            <a:pPr>
              <a:buNone/>
            </a:pPr>
            <a:endParaRPr lang="en-US" sz="2400" dirty="0" smtClean="0"/>
          </a:p>
          <a:p>
            <a:pPr>
              <a:buNone/>
            </a:pPr>
            <a:endParaRPr lang="en-US" sz="2400" dirty="0" smtClean="0"/>
          </a:p>
          <a:p>
            <a:pPr>
              <a:buNone/>
            </a:pPr>
            <a:r>
              <a:rPr lang="en-US" sz="2400" dirty="0" smtClean="0"/>
              <a:t>Advantages</a:t>
            </a:r>
          </a:p>
          <a:p>
            <a:pPr>
              <a:buNone/>
            </a:pPr>
            <a:r>
              <a:rPr lang="en-US" sz="2400" dirty="0" smtClean="0"/>
              <a:t>1.Higher Bandwidth.</a:t>
            </a:r>
          </a:p>
          <a:p>
            <a:pPr>
              <a:buNone/>
            </a:pPr>
            <a:r>
              <a:rPr lang="en-US" sz="2400" dirty="0" smtClean="0"/>
              <a:t>2.Less signal attenuation.</a:t>
            </a:r>
          </a:p>
          <a:p>
            <a:pPr>
              <a:buNone/>
            </a:pPr>
            <a:r>
              <a:rPr lang="en-US" sz="2400" dirty="0" smtClean="0"/>
              <a:t>Can travel 50 km without </a:t>
            </a:r>
            <a:r>
              <a:rPr lang="en-US" sz="2400" dirty="0" err="1" smtClean="0"/>
              <a:t>regeneration,only</a:t>
            </a:r>
            <a:r>
              <a:rPr lang="en-US" sz="2400" dirty="0" smtClean="0"/>
              <a:t> 5 km for others</a:t>
            </a:r>
          </a:p>
          <a:p>
            <a:pPr>
              <a:buNone/>
            </a:pPr>
            <a:r>
              <a:rPr lang="en-US" sz="2400" dirty="0" smtClean="0"/>
              <a:t>3.Immunity to electro magnetic interference.</a:t>
            </a:r>
          </a:p>
          <a:p>
            <a:pPr>
              <a:buNone/>
            </a:pPr>
            <a:r>
              <a:rPr lang="en-US" sz="2400" dirty="0" smtClean="0"/>
              <a:t>4.Resistant to corrosive materials</a:t>
            </a:r>
          </a:p>
          <a:p>
            <a:pPr>
              <a:buNone/>
            </a:pPr>
            <a:r>
              <a:rPr lang="en-US" sz="2400" dirty="0" smtClean="0"/>
              <a:t>Glass is corrosive resistant than copper.</a:t>
            </a:r>
          </a:p>
          <a:p>
            <a:pPr>
              <a:buNone/>
            </a:pPr>
            <a:r>
              <a:rPr lang="en-US" sz="2400" dirty="0" smtClean="0"/>
              <a:t>5.Light weight</a:t>
            </a:r>
          </a:p>
          <a:p>
            <a:pPr>
              <a:buNone/>
            </a:pPr>
            <a:r>
              <a:rPr lang="en-US" sz="2400" dirty="0" smtClean="0"/>
              <a:t>6.Greater immunity to tapping</a:t>
            </a:r>
            <a:endParaRPr 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Disadvantages</a:t>
            </a:r>
          </a:p>
          <a:p>
            <a:pPr>
              <a:buNone/>
            </a:pPr>
            <a:r>
              <a:rPr lang="en-US" sz="2400" dirty="0" smtClean="0"/>
              <a:t>1.Installation &amp; Maintenance</a:t>
            </a:r>
          </a:p>
          <a:p>
            <a:pPr>
              <a:buNone/>
            </a:pPr>
            <a:r>
              <a:rPr lang="en-US" sz="2400" dirty="0" smtClean="0"/>
              <a:t>Expertise </a:t>
            </a:r>
            <a:r>
              <a:rPr lang="en-US" sz="2400" dirty="0" err="1" smtClean="0"/>
              <a:t>required,since</a:t>
            </a:r>
            <a:r>
              <a:rPr lang="en-US" sz="2400" dirty="0" smtClean="0"/>
              <a:t> it is a new </a:t>
            </a:r>
            <a:r>
              <a:rPr lang="en-US" sz="2400" dirty="0" err="1" smtClean="0"/>
              <a:t>tecnology</a:t>
            </a:r>
            <a:r>
              <a:rPr lang="en-US" sz="2400" dirty="0" smtClean="0"/>
              <a:t>.</a:t>
            </a:r>
          </a:p>
          <a:p>
            <a:pPr>
              <a:buNone/>
            </a:pPr>
            <a:r>
              <a:rPr lang="en-US" sz="2400" dirty="0" smtClean="0"/>
              <a:t>2.Unidirectional light propagation</a:t>
            </a:r>
          </a:p>
          <a:p>
            <a:pPr>
              <a:buNone/>
            </a:pPr>
            <a:r>
              <a:rPr lang="en-US" sz="2400" dirty="0" smtClean="0"/>
              <a:t>Need 2 </a:t>
            </a:r>
            <a:r>
              <a:rPr lang="en-US" sz="2400" dirty="0" err="1" smtClean="0"/>
              <a:t>fibres</a:t>
            </a:r>
            <a:r>
              <a:rPr lang="en-US" sz="2400" dirty="0" smtClean="0"/>
              <a:t> for bi-directional propagation.</a:t>
            </a:r>
          </a:p>
          <a:p>
            <a:pPr>
              <a:buNone/>
            </a:pPr>
            <a:r>
              <a:rPr lang="en-US" sz="2400" dirty="0" smtClean="0"/>
              <a:t>3.Cost </a:t>
            </a:r>
          </a:p>
          <a:p>
            <a:pPr>
              <a:buNone/>
            </a:pPr>
            <a:r>
              <a:rPr lang="en-US" sz="2400" dirty="0" smtClean="0"/>
              <a:t>If the demand is not </a:t>
            </a:r>
            <a:r>
              <a:rPr lang="en-US" sz="2400" dirty="0" err="1" smtClean="0"/>
              <a:t>high,use</a:t>
            </a:r>
            <a:r>
              <a:rPr lang="en-US" sz="2400" dirty="0" smtClean="0"/>
              <a:t> optical fiber.</a:t>
            </a:r>
            <a:endParaRPr lang="en-US"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UNGUIDED MEDIA:WIRELESS</a:t>
            </a:r>
            <a:endParaRPr lang="en-US" dirty="0"/>
          </a:p>
        </p:txBody>
      </p:sp>
      <p:sp>
        <p:nvSpPr>
          <p:cNvPr id="3" name="Content Placeholder 2"/>
          <p:cNvSpPr>
            <a:spLocks noGrp="1"/>
          </p:cNvSpPr>
          <p:nvPr>
            <p:ph idx="1"/>
          </p:nvPr>
        </p:nvSpPr>
        <p:spPr>
          <a:xfrm>
            <a:off x="0" y="533400"/>
            <a:ext cx="9144000" cy="6324600"/>
          </a:xfrm>
        </p:spPr>
        <p:txBody>
          <a:bodyPr>
            <a:normAutofit/>
          </a:bodyPr>
          <a:lstStyle/>
          <a:p>
            <a:r>
              <a:rPr lang="en-US" sz="2400" dirty="0" smtClean="0"/>
              <a:t>Transport electromagnetic waves without using a physical conductor.</a:t>
            </a:r>
          </a:p>
          <a:p>
            <a:r>
              <a:rPr lang="en-US" sz="2400" dirty="0" smtClean="0"/>
              <a:t>Signals are normally  broadcast through free space and thus available to anyone who has a device capable of receiving them.</a:t>
            </a:r>
          </a:p>
          <a:p>
            <a:r>
              <a:rPr lang="en-US" sz="2400" dirty="0" smtClean="0"/>
              <a:t>In electromagnetic spectrum,3 </a:t>
            </a:r>
            <a:r>
              <a:rPr lang="en-US" sz="2400" dirty="0" err="1" smtClean="0"/>
              <a:t>Khz</a:t>
            </a:r>
            <a:r>
              <a:rPr lang="en-US" sz="2400" dirty="0" smtClean="0"/>
              <a:t> to 900THz,used for wireless communication.</a:t>
            </a:r>
          </a:p>
          <a:p>
            <a:r>
              <a:rPr lang="en-US" sz="2400" dirty="0" err="1" smtClean="0"/>
              <a:t>Radiowave</a:t>
            </a:r>
            <a:r>
              <a:rPr lang="en-US" sz="2400" dirty="0" smtClean="0"/>
              <a:t> and microwave -3Khz – 300 GHz</a:t>
            </a:r>
          </a:p>
          <a:p>
            <a:r>
              <a:rPr lang="en-US" sz="2400" dirty="0" smtClean="0"/>
              <a:t>Infrared – 300 GHz-400THz</a:t>
            </a:r>
          </a:p>
          <a:p>
            <a:r>
              <a:rPr lang="en-US" sz="2400" dirty="0" err="1" smtClean="0"/>
              <a:t>Lightwave</a:t>
            </a:r>
            <a:r>
              <a:rPr lang="en-US" sz="2400" dirty="0" smtClean="0"/>
              <a:t> – 400THz-900THz</a:t>
            </a:r>
          </a:p>
          <a:p>
            <a:r>
              <a:rPr lang="en-US" sz="2400" dirty="0" smtClean="0"/>
              <a:t>Propagation can be </a:t>
            </a:r>
            <a:r>
              <a:rPr lang="en-US" sz="2400" dirty="0" err="1" smtClean="0"/>
              <a:t>ground,sky</a:t>
            </a:r>
            <a:r>
              <a:rPr lang="en-US" sz="2400" dirty="0" smtClean="0"/>
              <a:t> and line-of –sight.</a:t>
            </a:r>
          </a:p>
          <a:p>
            <a:pPr>
              <a:buNone/>
            </a:pPr>
            <a:endParaRPr lang="en-US" sz="2400" dirty="0" smtClean="0"/>
          </a:p>
          <a:p>
            <a:pPr>
              <a:buNone/>
            </a:pPr>
            <a:endParaRPr lang="en-US" sz="2400" dirty="0" smtClean="0"/>
          </a:p>
          <a:p>
            <a:endParaRPr lang="en-US" sz="2400" dirty="0" smtClean="0"/>
          </a:p>
          <a:p>
            <a:endParaRPr lang="en-US" sz="2400" dirty="0" smtClean="0"/>
          </a:p>
        </p:txBody>
      </p:sp>
      <p:pic>
        <p:nvPicPr>
          <p:cNvPr id="4" name="Picture 3" descr="p0.JPG"/>
          <p:cNvPicPr>
            <a:picLocks noChangeAspect="1"/>
          </p:cNvPicPr>
          <p:nvPr/>
        </p:nvPicPr>
        <p:blipFill>
          <a:blip r:embed="rId2"/>
          <a:stretch>
            <a:fillRect/>
          </a:stretch>
        </p:blipFill>
        <p:spPr>
          <a:xfrm>
            <a:off x="762000" y="4419600"/>
            <a:ext cx="8077200" cy="2438400"/>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lnSpcReduction="10000"/>
          </a:bodyPr>
          <a:lstStyle/>
          <a:p>
            <a:r>
              <a:rPr lang="en-US" sz="2400" dirty="0" smtClean="0"/>
              <a:t>In ground  propagation ,low-frequency signals emanate in all directions from the transmitting antenna and follow  the curvature of the planet.</a:t>
            </a:r>
          </a:p>
          <a:p>
            <a:r>
              <a:rPr lang="en-US" sz="2400" dirty="0" smtClean="0"/>
              <a:t>Distance depends on the amount  of power in the signal.</a:t>
            </a:r>
          </a:p>
          <a:p>
            <a:endParaRPr lang="en-US" sz="2400" dirty="0" smtClean="0"/>
          </a:p>
          <a:p>
            <a:r>
              <a:rPr lang="en-US" sz="2400" dirty="0" smtClean="0"/>
              <a:t>In sky </a:t>
            </a:r>
            <a:r>
              <a:rPr lang="en-US" sz="2400" dirty="0" err="1" smtClean="0"/>
              <a:t>propagation,higher</a:t>
            </a:r>
            <a:r>
              <a:rPr lang="en-US" sz="2400" dirty="0" smtClean="0"/>
              <a:t>-frequency radio waves  radiate upward into the ionosphere where they are reflected back to earth.</a:t>
            </a:r>
          </a:p>
          <a:p>
            <a:r>
              <a:rPr lang="en-US" sz="2400" dirty="0" smtClean="0"/>
              <a:t>This transmission allows for greater distances with lower output power.</a:t>
            </a:r>
          </a:p>
          <a:p>
            <a:endParaRPr lang="en-US" sz="2400" dirty="0" smtClean="0"/>
          </a:p>
          <a:p>
            <a:r>
              <a:rPr lang="en-US" sz="2400" dirty="0" smtClean="0"/>
              <a:t>In line-of-</a:t>
            </a:r>
            <a:r>
              <a:rPr lang="en-US" sz="2400" dirty="0" err="1" smtClean="0"/>
              <a:t>sight,very</a:t>
            </a:r>
            <a:r>
              <a:rPr lang="en-US" sz="2400" dirty="0" smtClean="0"/>
              <a:t> high-frequency signals are transmitted in straight lines directly from antenna to antenna.</a:t>
            </a:r>
          </a:p>
          <a:p>
            <a:r>
              <a:rPr lang="en-US" sz="2400" dirty="0" smtClean="0"/>
              <a:t>Antennas must be </a:t>
            </a:r>
            <a:r>
              <a:rPr lang="en-US" sz="2400" dirty="0" err="1" smtClean="0"/>
              <a:t>directional,facing</a:t>
            </a:r>
            <a:r>
              <a:rPr lang="en-US" sz="2400" dirty="0" smtClean="0"/>
              <a:t> each other and either tall enough or close enough together not to be affected by the curvature of the earth.</a:t>
            </a:r>
          </a:p>
          <a:p>
            <a:r>
              <a:rPr lang="en-US" sz="2400" dirty="0" smtClean="0"/>
              <a:t>Electromagnetic spectrum defined as radio waves and microwaves is divided into 8 ranges called </a:t>
            </a:r>
            <a:r>
              <a:rPr lang="en-US" sz="2400" dirty="0" err="1" smtClean="0"/>
              <a:t>bands,each</a:t>
            </a:r>
            <a:r>
              <a:rPr lang="en-US" sz="2400" dirty="0" smtClean="0"/>
              <a:t> regulated by government authorities.</a:t>
            </a:r>
            <a:endParaRPr lang="en-US"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1.Radio </a:t>
            </a:r>
            <a:r>
              <a:rPr lang="en-US" dirty="0" err="1" smtClean="0"/>
              <a:t>waves,Microwaves</a:t>
            </a:r>
            <a:r>
              <a:rPr lang="en-US" dirty="0" smtClean="0"/>
              <a:t> – penetrate through walls</a:t>
            </a:r>
          </a:p>
          <a:p>
            <a:pPr>
              <a:buNone/>
            </a:pPr>
            <a:r>
              <a:rPr lang="en-US" dirty="0" smtClean="0"/>
              <a:t>2.Infrared –don’t penetrate through walls.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Radio waves</a:t>
            </a:r>
          </a:p>
          <a:p>
            <a:r>
              <a:rPr lang="en-US" sz="2400" dirty="0" smtClean="0"/>
              <a:t>Microwaves</a:t>
            </a:r>
          </a:p>
          <a:p>
            <a:pPr>
              <a:buNone/>
            </a:pPr>
            <a:r>
              <a:rPr lang="en-US" sz="2400" dirty="0" smtClean="0"/>
              <a:t>1.line-of sight </a:t>
            </a:r>
            <a:r>
              <a:rPr lang="en-US" sz="2400" dirty="0" err="1" smtClean="0"/>
              <a:t>used.So</a:t>
            </a:r>
            <a:r>
              <a:rPr lang="en-US" sz="2400" dirty="0" smtClean="0"/>
              <a:t>  towers with mounted antennas need to be in direct sight to each other</a:t>
            </a:r>
          </a:p>
          <a:p>
            <a:pPr>
              <a:buNone/>
            </a:pPr>
            <a:r>
              <a:rPr lang="en-US" sz="2400" dirty="0" smtClean="0"/>
              <a:t>2.Very high –frequency microwaves cannot penetrate walls</a:t>
            </a:r>
          </a:p>
          <a:p>
            <a:pPr>
              <a:buNone/>
            </a:pPr>
            <a:r>
              <a:rPr lang="en-US" sz="2400" dirty="0" smtClean="0"/>
              <a:t>3.Use of certain portions of band requires permission from the authorities</a:t>
            </a:r>
          </a:p>
          <a:p>
            <a:pPr>
              <a:buNone/>
            </a:pPr>
            <a:r>
              <a:rPr lang="en-US" sz="2400" dirty="0" smtClean="0"/>
              <a:t>4.High data rate </a:t>
            </a:r>
            <a:r>
              <a:rPr lang="en-US" sz="2400" dirty="0" err="1" smtClean="0"/>
              <a:t>possible,since</a:t>
            </a:r>
            <a:r>
              <a:rPr lang="en-US" sz="2400" dirty="0" smtClean="0"/>
              <a:t> band is relatively wide as 299GHz.</a:t>
            </a:r>
          </a:p>
          <a:p>
            <a:pPr>
              <a:buNone/>
            </a:pPr>
            <a:endParaRPr lang="en-US" sz="2400" dirty="0" smtClean="0"/>
          </a:p>
          <a:p>
            <a:pPr>
              <a:buNone/>
            </a:pPr>
            <a:r>
              <a:rPr lang="en-US" sz="2400" dirty="0" smtClean="0"/>
              <a:t>Unidirectional Antenna</a:t>
            </a:r>
          </a:p>
          <a:p>
            <a:pPr>
              <a:buNone/>
            </a:pPr>
            <a:r>
              <a:rPr lang="en-US" sz="2400" dirty="0" smtClean="0"/>
              <a:t>Send out signals in one direction.</a:t>
            </a:r>
          </a:p>
          <a:p>
            <a:pPr>
              <a:buNone/>
            </a:pPr>
            <a:r>
              <a:rPr lang="en-US" sz="2400" dirty="0" smtClean="0"/>
              <a:t>Two types:-</a:t>
            </a:r>
          </a:p>
          <a:p>
            <a:pPr>
              <a:buNone/>
            </a:pPr>
            <a:r>
              <a:rPr lang="en-US" sz="2400" dirty="0" smtClean="0"/>
              <a:t>1.Parabolic/dish  </a:t>
            </a:r>
            <a:r>
              <a:rPr lang="en-US" sz="2400" dirty="0" smtClean="0"/>
              <a:t>antenna</a:t>
            </a:r>
          </a:p>
          <a:p>
            <a:pPr>
              <a:buNone/>
            </a:pPr>
            <a:r>
              <a:rPr lang="en-US" sz="2400" dirty="0" smtClean="0"/>
              <a:t>2.Horn antenna</a:t>
            </a:r>
            <a:endParaRPr lang="en-US" sz="2400" dirty="0" smtClean="0"/>
          </a:p>
          <a:p>
            <a:pPr>
              <a:buNone/>
            </a:pPr>
            <a:endParaRPr lang="en-US"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l2.JPG"/>
          <p:cNvPicPr>
            <a:picLocks noGrp="1" noChangeAspect="1"/>
          </p:cNvPicPr>
          <p:nvPr>
            <p:ph idx="1"/>
          </p:nvPr>
        </p:nvPicPr>
        <p:blipFill>
          <a:blip r:embed="rId2"/>
          <a:stretch>
            <a:fillRect/>
          </a:stretch>
        </p:blipFill>
        <p:spPr>
          <a:xfrm>
            <a:off x="1981200" y="457200"/>
            <a:ext cx="5029200" cy="3048000"/>
          </a:xfrm>
        </p:spPr>
      </p:pic>
      <p:sp>
        <p:nvSpPr>
          <p:cNvPr id="6" name="TextBox 5"/>
          <p:cNvSpPr txBox="1"/>
          <p:nvPr/>
        </p:nvSpPr>
        <p:spPr>
          <a:xfrm>
            <a:off x="0" y="4343400"/>
            <a:ext cx="9144000" cy="2308324"/>
          </a:xfrm>
          <a:prstGeom prst="rect">
            <a:avLst/>
          </a:prstGeom>
          <a:noFill/>
        </p:spPr>
        <p:txBody>
          <a:bodyPr wrap="square" rtlCol="0">
            <a:spAutoFit/>
          </a:bodyPr>
          <a:lstStyle/>
          <a:p>
            <a:pPr>
              <a:buFont typeface="Wingdings" pitchFamily="2" charset="2"/>
              <a:buChar char="Ø"/>
            </a:pPr>
            <a:r>
              <a:rPr lang="en-US" sz="2400" dirty="0" smtClean="0"/>
              <a:t>Radio waves are used for multicast </a:t>
            </a:r>
            <a:r>
              <a:rPr lang="en-US" sz="2400" dirty="0" err="1" smtClean="0"/>
              <a:t>communications,such</a:t>
            </a:r>
            <a:r>
              <a:rPr lang="en-US" sz="2400" dirty="0" smtClean="0"/>
              <a:t> as radio and </a:t>
            </a:r>
            <a:r>
              <a:rPr lang="en-US" sz="2400" dirty="0" err="1" smtClean="0"/>
              <a:t>teelvision</a:t>
            </a:r>
            <a:r>
              <a:rPr lang="en-US" sz="2400" dirty="0" smtClean="0"/>
              <a:t> and paging systems.</a:t>
            </a:r>
          </a:p>
          <a:p>
            <a:pPr>
              <a:buFont typeface="Wingdings" pitchFamily="2" charset="2"/>
              <a:buChar char="Ø"/>
            </a:pPr>
            <a:r>
              <a:rPr lang="en-US" sz="2400" dirty="0" smtClean="0"/>
              <a:t>Microwaves are used for </a:t>
            </a:r>
            <a:r>
              <a:rPr lang="en-US" sz="2400" dirty="0" err="1" smtClean="0"/>
              <a:t>unicast</a:t>
            </a:r>
            <a:r>
              <a:rPr lang="en-US" sz="2400" dirty="0" smtClean="0"/>
              <a:t> communications such as </a:t>
            </a:r>
            <a:r>
              <a:rPr lang="en-US" sz="2400" dirty="0" smtClean="0"/>
              <a:t>cellular </a:t>
            </a:r>
            <a:r>
              <a:rPr lang="en-US" sz="2400" dirty="0" err="1" smtClean="0"/>
              <a:t>telephones,satellite</a:t>
            </a:r>
            <a:r>
              <a:rPr lang="en-US" sz="2400" dirty="0" smtClean="0"/>
              <a:t> networks and wireless LAN’s.</a:t>
            </a:r>
          </a:p>
          <a:p>
            <a:pPr>
              <a:buFont typeface="Wingdings" pitchFamily="2" charset="2"/>
              <a:buChar char="Ø"/>
            </a:pPr>
            <a:r>
              <a:rPr lang="en-US" sz="2400" dirty="0" smtClean="0"/>
              <a:t>Infrared signals can be used for short-range communication in a closed area using line-of –sight propagation.</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0"/>
            <a:ext cx="8229600" cy="6126163"/>
          </a:xfrm>
        </p:spPr>
        <p:txBody>
          <a:bodyPr>
            <a:normAutofit/>
          </a:bodyPr>
          <a:lstStyle/>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a:p>
        </p:txBody>
      </p:sp>
      <p:pic>
        <p:nvPicPr>
          <p:cNvPr id="5" name="Picture 4" descr="o0.JPG"/>
          <p:cNvPicPr>
            <a:picLocks noChangeAspect="1"/>
          </p:cNvPicPr>
          <p:nvPr/>
        </p:nvPicPr>
        <p:blipFill>
          <a:blip r:embed="rId2"/>
          <a:stretch>
            <a:fillRect/>
          </a:stretch>
        </p:blipFill>
        <p:spPr>
          <a:xfrm>
            <a:off x="533400" y="762000"/>
            <a:ext cx="8153399" cy="51816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lstStyle/>
          <a:p>
            <a:pPr>
              <a:buNone/>
            </a:pPr>
            <a:r>
              <a:rPr lang="en-US" sz="2400" dirty="0" smtClean="0"/>
              <a:t>Guided Media</a:t>
            </a:r>
          </a:p>
          <a:p>
            <a:r>
              <a:rPr lang="en-US" sz="2400" dirty="0" smtClean="0"/>
              <a:t>It is defined as the physical medium through which the signals are transmitted. It is also known as Bounded media.</a:t>
            </a:r>
          </a:p>
          <a:p>
            <a:r>
              <a:rPr lang="en-US" sz="2400" dirty="0" smtClean="0"/>
              <a:t>Twisted-pair and co-axial cable use metallic (copper )conductors that accept and transport signals in the form of electric current.</a:t>
            </a:r>
          </a:p>
          <a:p>
            <a:r>
              <a:rPr lang="en-US" sz="2400" dirty="0" smtClean="0"/>
              <a:t>Optical fiber is a cable that accepts and transport signals in the form of light.</a:t>
            </a:r>
          </a:p>
          <a:p>
            <a:endParaRPr lang="en-US" sz="2400" dirty="0" smtClean="0"/>
          </a:p>
          <a:p>
            <a:pPr>
              <a:buNone/>
            </a:pPr>
            <a:r>
              <a:rPr lang="en-US" sz="2400" dirty="0" smtClean="0"/>
              <a:t>1.Twisted-pair Cable</a:t>
            </a:r>
          </a:p>
          <a:p>
            <a:pPr>
              <a:buNone/>
            </a:pPr>
            <a:endParaRPr lang="en-US" sz="2400" dirty="0" smtClean="0"/>
          </a:p>
          <a:p>
            <a:pPr>
              <a:buNone/>
            </a:pPr>
            <a:endParaRPr lang="en-US" sz="2400" dirty="0" smtClean="0"/>
          </a:p>
          <a:p>
            <a:pPr>
              <a:buNone/>
            </a:pPr>
            <a:endParaRPr lang="en-US" sz="2400" dirty="0" smtClean="0"/>
          </a:p>
          <a:p>
            <a:pPr>
              <a:buNone/>
            </a:pPr>
            <a:endParaRPr lang="en-US" dirty="0"/>
          </a:p>
        </p:txBody>
      </p:sp>
      <p:pic>
        <p:nvPicPr>
          <p:cNvPr id="4" name="Picture 3" descr="po.JPG"/>
          <p:cNvPicPr>
            <a:picLocks noChangeAspect="1"/>
          </p:cNvPicPr>
          <p:nvPr/>
        </p:nvPicPr>
        <p:blipFill>
          <a:blip r:embed="rId2"/>
          <a:stretch>
            <a:fillRect/>
          </a:stretch>
        </p:blipFill>
        <p:spPr>
          <a:xfrm>
            <a:off x="1295400" y="3962400"/>
            <a:ext cx="3438525" cy="2514600"/>
          </a:xfrm>
          <a:prstGeom prst="rect">
            <a:avLst/>
          </a:prstGeom>
        </p:spPr>
      </p:pic>
      <p:pic>
        <p:nvPicPr>
          <p:cNvPr id="5" name="Picture 4" descr="p1.JPG"/>
          <p:cNvPicPr>
            <a:picLocks noChangeAspect="1"/>
          </p:cNvPicPr>
          <p:nvPr/>
        </p:nvPicPr>
        <p:blipFill>
          <a:blip r:embed="rId3"/>
          <a:stretch>
            <a:fillRect/>
          </a:stretch>
        </p:blipFill>
        <p:spPr>
          <a:xfrm>
            <a:off x="6477000" y="4038600"/>
            <a:ext cx="1743075" cy="222885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Consists of two conductors(copper),each with its own plastic </a:t>
            </a:r>
            <a:r>
              <a:rPr lang="en-US" sz="2400" dirty="0" err="1" smtClean="0"/>
              <a:t>insulation,twisted</a:t>
            </a:r>
            <a:r>
              <a:rPr lang="en-US" sz="2400" dirty="0" smtClean="0"/>
              <a:t> together.</a:t>
            </a:r>
          </a:p>
          <a:p>
            <a:r>
              <a:rPr lang="en-US" sz="2400" dirty="0" smtClean="0"/>
              <a:t>One wire- used to carry signals to the receiver.</a:t>
            </a:r>
          </a:p>
          <a:p>
            <a:r>
              <a:rPr lang="en-US" sz="2400" dirty="0" smtClean="0"/>
              <a:t>Other –used as a ground reference.</a:t>
            </a:r>
          </a:p>
          <a:p>
            <a:r>
              <a:rPr lang="en-US" sz="2400" dirty="0" smtClean="0"/>
              <a:t>If two wires are </a:t>
            </a:r>
            <a:r>
              <a:rPr lang="en-US" sz="2400" dirty="0" err="1" smtClean="0"/>
              <a:t>parallel,the</a:t>
            </a:r>
            <a:r>
              <a:rPr lang="en-US" sz="2400" dirty="0" smtClean="0"/>
              <a:t> effect of unwanted signals is not same in both wires(one closer or farther relative to noise or crosstalk sources).</a:t>
            </a:r>
          </a:p>
          <a:p>
            <a:r>
              <a:rPr lang="en-US" sz="2400" dirty="0" smtClean="0"/>
              <a:t>By twisting the </a:t>
            </a:r>
            <a:r>
              <a:rPr lang="en-US" sz="2400" dirty="0" err="1" smtClean="0"/>
              <a:t>pairs,balance</a:t>
            </a:r>
            <a:r>
              <a:rPr lang="en-US" sz="2400" dirty="0" smtClean="0"/>
              <a:t> is maintained.</a:t>
            </a:r>
          </a:p>
          <a:p>
            <a:r>
              <a:rPr lang="en-US" sz="2400" dirty="0" smtClean="0"/>
              <a:t>Twisting makes  both wires equally affected by  external </a:t>
            </a:r>
            <a:r>
              <a:rPr lang="en-US" sz="2400" dirty="0" err="1" smtClean="0"/>
              <a:t>influences,both</a:t>
            </a:r>
            <a:r>
              <a:rPr lang="en-US" sz="2400" dirty="0" smtClean="0"/>
              <a:t> canceled out.</a:t>
            </a:r>
          </a:p>
          <a:p>
            <a:r>
              <a:rPr lang="en-US" sz="2400" dirty="0" smtClean="0"/>
              <a:t>The degree of reduction in noise interference is determined by the number of turns per foot.</a:t>
            </a:r>
          </a:p>
          <a:p>
            <a:r>
              <a:rPr lang="en-US" dirty="0" smtClean="0"/>
              <a:t> </a:t>
            </a:r>
            <a:r>
              <a:rPr lang="en-US" sz="2400" dirty="0" smtClean="0"/>
              <a:t>Increasing the number of turns per foot decreases noise interference.</a:t>
            </a:r>
          </a:p>
          <a:p>
            <a:pPr>
              <a:buNone/>
            </a:pPr>
            <a:endParaRPr lang="en-US" sz="2400" dirty="0" smtClean="0"/>
          </a:p>
          <a:p>
            <a:pPr>
              <a:buNone/>
            </a:pP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b="1" dirty="0" smtClean="0"/>
              <a:t>Types of Twisted pair</a:t>
            </a:r>
          </a:p>
          <a:p>
            <a:pPr>
              <a:buNone/>
            </a:pPr>
            <a:endParaRPr lang="en-US" sz="2400" dirty="0"/>
          </a:p>
        </p:txBody>
      </p:sp>
      <p:pic>
        <p:nvPicPr>
          <p:cNvPr id="4" name="Picture 3" descr="l0.JPG"/>
          <p:cNvPicPr>
            <a:picLocks noChangeAspect="1"/>
          </p:cNvPicPr>
          <p:nvPr/>
        </p:nvPicPr>
        <p:blipFill>
          <a:blip r:embed="rId2"/>
          <a:stretch>
            <a:fillRect/>
          </a:stretch>
        </p:blipFill>
        <p:spPr>
          <a:xfrm>
            <a:off x="1143000" y="1066800"/>
            <a:ext cx="5715000" cy="1685925"/>
          </a:xfrm>
          <a:prstGeom prst="rect">
            <a:avLst/>
          </a:prstGeom>
        </p:spPr>
      </p:pic>
      <p:pic>
        <p:nvPicPr>
          <p:cNvPr id="6" name="Picture 5" descr="L2.JPG"/>
          <p:cNvPicPr>
            <a:picLocks noChangeAspect="1"/>
          </p:cNvPicPr>
          <p:nvPr/>
        </p:nvPicPr>
        <p:blipFill>
          <a:blip r:embed="rId3"/>
          <a:stretch>
            <a:fillRect/>
          </a:stretch>
        </p:blipFill>
        <p:spPr>
          <a:xfrm>
            <a:off x="228600" y="3581400"/>
            <a:ext cx="3352800" cy="3009900"/>
          </a:xfrm>
          <a:prstGeom prst="rect">
            <a:avLst/>
          </a:prstGeom>
        </p:spPr>
      </p:pic>
      <p:pic>
        <p:nvPicPr>
          <p:cNvPr id="8" name="Picture 7" descr="q1.JPG"/>
          <p:cNvPicPr>
            <a:picLocks noChangeAspect="1"/>
          </p:cNvPicPr>
          <p:nvPr/>
        </p:nvPicPr>
        <p:blipFill>
          <a:blip r:embed="rId4"/>
          <a:stretch>
            <a:fillRect/>
          </a:stretch>
        </p:blipFill>
        <p:spPr>
          <a:xfrm>
            <a:off x="4029075" y="3581400"/>
            <a:ext cx="5114925" cy="291465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Unshielded Twisted Pair(UTP) </a:t>
            </a:r>
          </a:p>
          <a:p>
            <a:r>
              <a:rPr lang="en-US" sz="2400" dirty="0" smtClean="0"/>
              <a:t>An unshielded twisted pair is widely used in telecommunication.</a:t>
            </a:r>
          </a:p>
          <a:p>
            <a:pPr>
              <a:buNone/>
            </a:pPr>
            <a:endParaRPr lang="en-US" sz="2400" dirty="0" smtClean="0"/>
          </a:p>
          <a:p>
            <a:pPr>
              <a:buNone/>
            </a:pPr>
            <a:r>
              <a:rPr lang="en-US" sz="2400" b="1" dirty="0" smtClean="0"/>
              <a:t>Advantages Of Unshielded Twisted Pair</a:t>
            </a:r>
            <a:endParaRPr lang="en-US" sz="2400" dirty="0" smtClean="0"/>
          </a:p>
          <a:p>
            <a:r>
              <a:rPr lang="en-US" sz="2400" dirty="0" smtClean="0"/>
              <a:t>It is cheap.</a:t>
            </a:r>
          </a:p>
          <a:p>
            <a:r>
              <a:rPr lang="en-US" sz="2400" dirty="0" smtClean="0"/>
              <a:t>Installation of the unshielded twisted pair is easy.</a:t>
            </a:r>
          </a:p>
          <a:p>
            <a:r>
              <a:rPr lang="en-US" sz="2400" dirty="0" smtClean="0"/>
              <a:t>It can be used for high-speed LAN.</a:t>
            </a:r>
          </a:p>
          <a:p>
            <a:pPr>
              <a:buNone/>
            </a:pPr>
            <a:endParaRPr lang="en-US" sz="2400" b="1" dirty="0" smtClean="0"/>
          </a:p>
          <a:p>
            <a:pPr>
              <a:buNone/>
            </a:pPr>
            <a:r>
              <a:rPr lang="en-US" sz="2400" b="1" dirty="0" smtClean="0"/>
              <a:t>Disadvantages</a:t>
            </a:r>
            <a:endParaRPr lang="en-US" sz="2400" dirty="0" smtClean="0"/>
          </a:p>
          <a:p>
            <a:r>
              <a:rPr lang="en-US" sz="2400" dirty="0" smtClean="0"/>
              <a:t>This cable can only be used for shorter distances because of attenuation.</a:t>
            </a:r>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endParaRPr lang="en-US" sz="2400" dirty="0" smtClean="0"/>
          </a:p>
          <a:p>
            <a:endParaRPr lang="en-US" sz="2400" dirty="0" smtClean="0"/>
          </a:p>
          <a:p>
            <a:pPr>
              <a:buNone/>
            </a:pP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endParaRPr lang="en-US" sz="2400" dirty="0" smtClean="0"/>
          </a:p>
          <a:p>
            <a:pPr>
              <a:buNone/>
            </a:pPr>
            <a:endParaRPr lang="en-US" sz="2400" dirty="0" smtClean="0"/>
          </a:p>
          <a:p>
            <a:pPr>
              <a:buNone/>
            </a:pPr>
            <a:endParaRPr lang="en-US" sz="2400" dirty="0"/>
          </a:p>
        </p:txBody>
      </p:sp>
      <p:pic>
        <p:nvPicPr>
          <p:cNvPr id="4" name="Picture 3" descr="p9.JPG"/>
          <p:cNvPicPr>
            <a:picLocks noChangeAspect="1"/>
          </p:cNvPicPr>
          <p:nvPr/>
        </p:nvPicPr>
        <p:blipFill>
          <a:blip r:embed="rId2"/>
          <a:stretch>
            <a:fillRect/>
          </a:stretch>
        </p:blipFill>
        <p:spPr>
          <a:xfrm>
            <a:off x="1" y="0"/>
            <a:ext cx="9144000" cy="6857999"/>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631</TotalTime>
  <Words>1684</Words>
  <Application>Microsoft Office PowerPoint</Application>
  <PresentationFormat>On-screen Show (4:3)</PresentationFormat>
  <Paragraphs>232</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MODULE-1</vt:lpstr>
      <vt:lpstr>TRANSMISSION MEDIA</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Impact of variable density on the propagation of light beams-Modes</vt:lpstr>
      <vt:lpstr>Slide 25</vt:lpstr>
      <vt:lpstr>Slide 26</vt:lpstr>
      <vt:lpstr>Slide 27</vt:lpstr>
      <vt:lpstr>Slide 28</vt:lpstr>
      <vt:lpstr>Slide 29</vt:lpstr>
      <vt:lpstr>Slide 30</vt:lpstr>
      <vt:lpstr>Slide 31</vt:lpstr>
      <vt:lpstr>Slide 32</vt:lpstr>
      <vt:lpstr>UNGUIDED MEDIA:WIRELESS</vt:lpstr>
      <vt:lpstr>Slide 34</vt:lpstr>
      <vt:lpstr>Slide 35</vt:lpstr>
      <vt:lpstr>Slide 36</vt:lpstr>
      <vt:lpstr>Slide 37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MODULE-1</dc:title>
  <dc:creator>HOME</dc:creator>
  <cp:lastModifiedBy>HOME</cp:lastModifiedBy>
  <cp:revision>99</cp:revision>
  <dcterms:created xsi:type="dcterms:W3CDTF">2006-08-16T00:00:00Z</dcterms:created>
  <dcterms:modified xsi:type="dcterms:W3CDTF">2021-08-03T04:10:26Z</dcterms:modified>
</cp:coreProperties>
</file>