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1" r:id="rId26"/>
    <p:sldId id="282" r:id="rId27"/>
    <p:sldId id="283" r:id="rId28"/>
    <p:sldId id="286" r:id="rId29"/>
    <p:sldId id="288" r:id="rId30"/>
    <p:sldId id="284" r:id="rId31"/>
    <p:sldId id="285" r:id="rId32"/>
    <p:sldId id="287" r:id="rId33"/>
    <p:sldId id="289" r:id="rId34"/>
    <p:sldId id="290" r:id="rId35"/>
    <p:sldId id="291"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javatpoint.com/computer-network-switching-techniques" TargetMode="External"/><Relationship Id="rId2" Type="http://schemas.openxmlformats.org/officeDocument/2006/relationships/hyperlink" Target="https://www.slideshare.net/I_s_h_i_e/switching-techniques-in-data-communication-and-networkin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MODULE-1</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j8.JPG"/>
          <p:cNvPicPr>
            <a:picLocks noGrp="1" noChangeAspect="1"/>
          </p:cNvPicPr>
          <p:nvPr>
            <p:ph idx="1"/>
          </p:nvPr>
        </p:nvPicPr>
        <p:blipFill>
          <a:blip r:embed="rId2"/>
          <a:stretch>
            <a:fillRect/>
          </a:stretch>
        </p:blipFill>
        <p:spPr>
          <a:xfrm>
            <a:off x="838200" y="304800"/>
            <a:ext cx="6734175" cy="1933575"/>
          </a:xfrm>
        </p:spPr>
      </p:pic>
      <p:sp>
        <p:nvSpPr>
          <p:cNvPr id="5" name="TextBox 4"/>
          <p:cNvSpPr txBox="1"/>
          <p:nvPr/>
        </p:nvSpPr>
        <p:spPr>
          <a:xfrm>
            <a:off x="0" y="2590800"/>
            <a:ext cx="9144000" cy="4062651"/>
          </a:xfrm>
          <a:prstGeom prst="rect">
            <a:avLst/>
          </a:prstGeom>
          <a:noFill/>
        </p:spPr>
        <p:txBody>
          <a:bodyPr wrap="square" rtlCol="0">
            <a:spAutoFit/>
          </a:bodyPr>
          <a:lstStyle/>
          <a:p>
            <a:r>
              <a:rPr lang="en-US" sz="2400" dirty="0" smtClean="0"/>
              <a:t>3.Time Division Multiplexing</a:t>
            </a:r>
          </a:p>
          <a:p>
            <a:pPr>
              <a:buFont typeface="Wingdings" pitchFamily="2" charset="2"/>
              <a:buChar char="v"/>
            </a:pPr>
            <a:r>
              <a:rPr lang="en-US" sz="2400" dirty="0" smtClean="0"/>
              <a:t>It is a digital technique.</a:t>
            </a:r>
          </a:p>
          <a:p>
            <a:pPr>
              <a:buFont typeface="Wingdings" pitchFamily="2" charset="2"/>
              <a:buChar char="v"/>
            </a:pPr>
            <a:r>
              <a:rPr lang="en-US" sz="2400" dirty="0" smtClean="0"/>
              <a:t>In Frequency Division Multiplexing Technique, all signals operate at the same time with different frequency, but in case of Time Division Multiplexing technique, all signals operate at the same frequency with different time.</a:t>
            </a:r>
          </a:p>
          <a:p>
            <a:pPr>
              <a:buFont typeface="Wingdings" pitchFamily="2" charset="2"/>
              <a:buChar char="v"/>
            </a:pPr>
            <a:r>
              <a:rPr lang="en-US" sz="2400" dirty="0" smtClean="0"/>
              <a:t>In </a:t>
            </a:r>
            <a:r>
              <a:rPr lang="en-US" sz="2400" b="1" dirty="0" smtClean="0"/>
              <a:t>Time Division Multiplexing technique</a:t>
            </a:r>
            <a:r>
              <a:rPr lang="en-US" sz="2400" dirty="0" smtClean="0"/>
              <a:t>, the total time available in the channel is distributed among different users. </a:t>
            </a:r>
          </a:p>
          <a:p>
            <a:pPr>
              <a:buFont typeface="Wingdings" pitchFamily="2" charset="2"/>
              <a:buChar char="v"/>
            </a:pPr>
            <a:r>
              <a:rPr lang="en-US" sz="2400" dirty="0" smtClean="0"/>
              <a:t>Therefore, each user is allocated with different time interval known as a Time slot at which data is to be transmitted by the sender.</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r>
              <a:rPr lang="en-US" sz="2400" dirty="0" smtClean="0"/>
              <a:t>A user takes control of the channel for a fixed amount of time.</a:t>
            </a:r>
          </a:p>
          <a:p>
            <a:r>
              <a:rPr lang="en-US" sz="2400" dirty="0" smtClean="0"/>
              <a:t>In Time Division Multiplexing technique, data is not transmitted simultaneously rather the data is transmitted one-by-one.</a:t>
            </a:r>
          </a:p>
          <a:p>
            <a:r>
              <a:rPr lang="en-US" sz="2400" dirty="0" smtClean="0"/>
              <a:t>In TDM, the signal is transmitted in the form of frames. Frames contain a cycle of time slots in which each frame contains one or more slots dedicated to each user.</a:t>
            </a:r>
          </a:p>
          <a:p>
            <a:r>
              <a:rPr lang="en-US" sz="2400" dirty="0" smtClean="0"/>
              <a:t>It can be used to multiplex both digital and analog signals but mainly used to multiplex digital signals.</a:t>
            </a:r>
          </a:p>
          <a:p>
            <a:pPr>
              <a:buNone/>
            </a:pPr>
            <a:endParaRPr lang="en-US" sz="2400" dirty="0" smtClean="0"/>
          </a:p>
          <a:p>
            <a:pPr>
              <a:buNone/>
            </a:pPr>
            <a:r>
              <a:rPr lang="en-US" sz="2400" b="1" dirty="0" smtClean="0"/>
              <a:t>There are two types of TDM:</a:t>
            </a:r>
            <a:endParaRPr lang="en-US" sz="2400" dirty="0" smtClean="0"/>
          </a:p>
          <a:p>
            <a:r>
              <a:rPr lang="en-US" sz="2400" dirty="0" smtClean="0"/>
              <a:t>Synchronous TDM</a:t>
            </a:r>
          </a:p>
          <a:p>
            <a:r>
              <a:rPr lang="en-US" sz="2400" dirty="0" smtClean="0"/>
              <a:t>Asynchronous TDM</a:t>
            </a:r>
          </a:p>
          <a:p>
            <a:endParaRPr lang="en-US" sz="2400"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fontScale="92500" lnSpcReduction="20000"/>
          </a:bodyPr>
          <a:lstStyle/>
          <a:p>
            <a:pPr>
              <a:buNone/>
            </a:pPr>
            <a:r>
              <a:rPr lang="en-US" dirty="0" smtClean="0"/>
              <a:t>S</a:t>
            </a:r>
            <a:r>
              <a:rPr lang="en-US" dirty="0" smtClean="0"/>
              <a:t>ynchronous </a:t>
            </a:r>
            <a:r>
              <a:rPr lang="en-US" dirty="0" smtClean="0"/>
              <a:t>TDM</a:t>
            </a:r>
          </a:p>
          <a:p>
            <a:r>
              <a:rPr lang="en-US" dirty="0" smtClean="0"/>
              <a:t>A Synchronous TDM is a technique in which time slot is </a:t>
            </a:r>
            <a:r>
              <a:rPr lang="en-US" dirty="0" err="1" smtClean="0"/>
              <a:t>preassigned</a:t>
            </a:r>
            <a:r>
              <a:rPr lang="en-US" dirty="0" smtClean="0"/>
              <a:t> to every device.</a:t>
            </a:r>
          </a:p>
          <a:p>
            <a:r>
              <a:rPr lang="en-US" dirty="0" smtClean="0"/>
              <a:t>In Synchronous TDM, each device is given some time slot irrespective of the fact that the device contains the data or not.</a:t>
            </a:r>
          </a:p>
          <a:p>
            <a:r>
              <a:rPr lang="en-US" dirty="0" smtClean="0"/>
              <a:t>If the device does not have any data, then the slot will remain empty.</a:t>
            </a:r>
          </a:p>
          <a:p>
            <a:r>
              <a:rPr lang="en-US" dirty="0" smtClean="0"/>
              <a:t>In Synchronous TDM, signals are sent in the form of frames. Time slots are organized in the form of frames. If a device does not have data for a particular time slot, then the empty slot will be transmitted.</a:t>
            </a:r>
          </a:p>
          <a:p>
            <a:r>
              <a:rPr lang="en-US" dirty="0" smtClean="0"/>
              <a:t>The most popular Synchronous TDM are T-1 multiplexing, ISDN multiplexing, and SONET multiplexing.</a:t>
            </a:r>
          </a:p>
          <a:p>
            <a:r>
              <a:rPr lang="en-US" dirty="0" smtClean="0"/>
              <a:t>If there are n devices, then there are n slots.</a:t>
            </a: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nm.JPG"/>
          <p:cNvPicPr>
            <a:picLocks noGrp="1" noChangeAspect="1"/>
          </p:cNvPicPr>
          <p:nvPr>
            <p:ph idx="1"/>
          </p:nvPr>
        </p:nvPicPr>
        <p:blipFill>
          <a:blip r:embed="rId2"/>
          <a:stretch>
            <a:fillRect/>
          </a:stretch>
        </p:blipFill>
        <p:spPr>
          <a:xfrm>
            <a:off x="947737" y="2601119"/>
            <a:ext cx="7248525" cy="2524125"/>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ki.JPG"/>
          <p:cNvPicPr>
            <a:picLocks noGrp="1" noChangeAspect="1"/>
          </p:cNvPicPr>
          <p:nvPr>
            <p:ph idx="1"/>
          </p:nvPr>
        </p:nvPicPr>
        <p:blipFill>
          <a:blip r:embed="rId2"/>
          <a:stretch>
            <a:fillRect/>
          </a:stretch>
        </p:blipFill>
        <p:spPr>
          <a:xfrm>
            <a:off x="228600" y="0"/>
            <a:ext cx="8915399" cy="6857999"/>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b="1" dirty="0" smtClean="0"/>
              <a:t>Disadvantages Of Synchronous TDM:</a:t>
            </a:r>
            <a:endParaRPr lang="en-US" sz="2400" dirty="0" smtClean="0"/>
          </a:p>
          <a:p>
            <a:r>
              <a:rPr lang="en-US" sz="2400" u="sng" dirty="0" smtClean="0"/>
              <a:t>The capacity of the channel is not fully utilized as the empty slots are also transmitted which is having no data. In t</a:t>
            </a:r>
            <a:r>
              <a:rPr lang="en-US" sz="2400" dirty="0" smtClean="0"/>
              <a:t>he above figure, the first frame is completely filled, but in the last two frames, some slots are empty. Therefore, we can say that the capacity of the channel is not utilized efficiently.</a:t>
            </a:r>
          </a:p>
          <a:p>
            <a:r>
              <a:rPr lang="en-US" sz="2400" u="sng" dirty="0" smtClean="0"/>
              <a:t>The speed of the transmission medium should be greater than the total speed of the input lines. </a:t>
            </a:r>
            <a:r>
              <a:rPr lang="en-US" sz="2400" dirty="0" smtClean="0"/>
              <a:t>An alternative approach to the Synchronous TDM is Asynchronous Time Division Multiplexing.</a:t>
            </a:r>
          </a:p>
          <a:p>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fontScale="92500" lnSpcReduction="20000"/>
          </a:bodyPr>
          <a:lstStyle/>
          <a:p>
            <a:pPr>
              <a:buNone/>
            </a:pPr>
            <a:r>
              <a:rPr lang="en-US" dirty="0" smtClean="0"/>
              <a:t>Asynchronous TDM</a:t>
            </a:r>
          </a:p>
          <a:p>
            <a:r>
              <a:rPr lang="en-US" dirty="0" smtClean="0"/>
              <a:t>An asynchronous TDM is also known as Statistical TDM.</a:t>
            </a:r>
          </a:p>
          <a:p>
            <a:r>
              <a:rPr lang="en-US" dirty="0" smtClean="0"/>
              <a:t>An asynchronous TDM is a technique in which time slots are not fixed as in the case of Synchronous TDM. Time slots are allocated to only those devices which have the data to send. Therefore, we can say that Asynchronous Time Division multiplexor transmits only the data from active workstations.</a:t>
            </a:r>
          </a:p>
          <a:p>
            <a:r>
              <a:rPr lang="en-US" dirty="0" smtClean="0"/>
              <a:t>An asynchronous TDM technique dynamically allocates the time slots to the devices.</a:t>
            </a:r>
          </a:p>
          <a:p>
            <a:r>
              <a:rPr lang="en-US" dirty="0" smtClean="0"/>
              <a:t>In Asynchronous TDM, total speed of the input lines can be greater than the capacity of the channel.</a:t>
            </a:r>
          </a:p>
          <a:p>
            <a:r>
              <a:rPr lang="en-US" dirty="0" smtClean="0"/>
              <a:t>Asynchronous Time Division multiplexor accepts the incoming data streams and creates a frame that contains only data with no empty slots.</a:t>
            </a:r>
          </a:p>
          <a:p>
            <a:r>
              <a:rPr lang="en-US" dirty="0" smtClean="0"/>
              <a:t>In Asynchronous TDM, each slot contains an address part that identifies the source of the data.</a:t>
            </a:r>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jj.JPG"/>
          <p:cNvPicPr>
            <a:picLocks noGrp="1" noChangeAspect="1"/>
          </p:cNvPicPr>
          <p:nvPr>
            <p:ph idx="1"/>
          </p:nvPr>
        </p:nvPicPr>
        <p:blipFill>
          <a:blip r:embed="rId2"/>
          <a:stretch>
            <a:fillRect/>
          </a:stretch>
        </p:blipFill>
        <p:spPr>
          <a:xfrm>
            <a:off x="2743200" y="304800"/>
            <a:ext cx="3276600" cy="1095375"/>
          </a:xfrm>
        </p:spPr>
      </p:pic>
      <p:sp>
        <p:nvSpPr>
          <p:cNvPr id="5" name="TextBox 4"/>
          <p:cNvSpPr txBox="1"/>
          <p:nvPr/>
        </p:nvSpPr>
        <p:spPr>
          <a:xfrm>
            <a:off x="0" y="1676400"/>
            <a:ext cx="9144000" cy="4154984"/>
          </a:xfrm>
          <a:prstGeom prst="rect">
            <a:avLst/>
          </a:prstGeom>
          <a:noFill/>
        </p:spPr>
        <p:txBody>
          <a:bodyPr wrap="square" rtlCol="0">
            <a:spAutoFit/>
          </a:bodyPr>
          <a:lstStyle/>
          <a:p>
            <a:pPr>
              <a:buFont typeface="Wingdings" pitchFamily="2" charset="2"/>
              <a:buChar char="v"/>
            </a:pPr>
            <a:r>
              <a:rPr lang="en-US" sz="2400" dirty="0" smtClean="0"/>
              <a:t>The difference between Asynchronous TDM and Synchronous TDM is that many slots in Synchronous TDM are unutilized, but in Asynchronous TDM, slots are fully utilized. </a:t>
            </a:r>
          </a:p>
          <a:p>
            <a:pPr>
              <a:buFont typeface="Wingdings" pitchFamily="2" charset="2"/>
              <a:buChar char="v"/>
            </a:pPr>
            <a:r>
              <a:rPr lang="en-US" sz="2400" dirty="0" smtClean="0"/>
              <a:t>This leads to the smaller transmission time and efficient utilization of the capacity of the channel.</a:t>
            </a:r>
          </a:p>
          <a:p>
            <a:pPr>
              <a:buFont typeface="Wingdings" pitchFamily="2" charset="2"/>
              <a:buChar char="v"/>
            </a:pPr>
            <a:r>
              <a:rPr lang="en-US" sz="2400" dirty="0" smtClean="0"/>
              <a:t>In Synchronous TDM, if there are n sending devices, then there are n time slots. </a:t>
            </a:r>
          </a:p>
          <a:p>
            <a:pPr>
              <a:buFont typeface="Wingdings" pitchFamily="2" charset="2"/>
              <a:buChar char="v"/>
            </a:pPr>
            <a:r>
              <a:rPr lang="en-US" sz="2400" dirty="0" smtClean="0"/>
              <a:t>In Asynchronous TDM, if there are n sending devices, then there are m time slots where m is less than n (</a:t>
            </a:r>
            <a:r>
              <a:rPr lang="en-US" sz="2400" b="1" dirty="0" smtClean="0"/>
              <a:t>m&lt;n</a:t>
            </a:r>
            <a:r>
              <a:rPr lang="en-US" sz="2400" dirty="0" smtClean="0"/>
              <a:t>).</a:t>
            </a:r>
          </a:p>
          <a:p>
            <a:pPr>
              <a:buFont typeface="Wingdings" pitchFamily="2" charset="2"/>
              <a:buChar char="v"/>
            </a:pPr>
            <a:r>
              <a:rPr lang="en-US" sz="2400" dirty="0" smtClean="0"/>
              <a:t>The number of slots in a frame depends on the statistical analysis of the number of input lines.</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b="1" dirty="0" smtClean="0"/>
              <a:t>Concept Of Asynchronous TDM</a:t>
            </a:r>
          </a:p>
          <a:p>
            <a:pPr>
              <a:buNone/>
            </a:pPr>
            <a:endParaRPr lang="en-US" sz="2400" dirty="0"/>
          </a:p>
        </p:txBody>
      </p:sp>
      <p:pic>
        <p:nvPicPr>
          <p:cNvPr id="4" name="Picture 3" descr="k88.JPG"/>
          <p:cNvPicPr>
            <a:picLocks noChangeAspect="1"/>
          </p:cNvPicPr>
          <p:nvPr/>
        </p:nvPicPr>
        <p:blipFill>
          <a:blip r:embed="rId2"/>
          <a:stretch>
            <a:fillRect/>
          </a:stretch>
        </p:blipFill>
        <p:spPr>
          <a:xfrm>
            <a:off x="0" y="533400"/>
            <a:ext cx="9144000" cy="632460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k999.JPG"/>
          <p:cNvPicPr>
            <a:picLocks noGrp="1" noChangeAspect="1"/>
          </p:cNvPicPr>
          <p:nvPr>
            <p:ph idx="1"/>
          </p:nvPr>
        </p:nvPicPr>
        <p:blipFill>
          <a:blip r:embed="rId2"/>
          <a:stretch>
            <a:fillRect/>
          </a:stretch>
        </p:blipFill>
        <p:spPr>
          <a:xfrm>
            <a:off x="1119187" y="2043112"/>
            <a:ext cx="6905625" cy="2771775"/>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MULTIPLEXING</a:t>
            </a:r>
            <a:endParaRPr lang="en-US" dirty="0"/>
          </a:p>
        </p:txBody>
      </p:sp>
      <p:sp>
        <p:nvSpPr>
          <p:cNvPr id="3" name="Content Placeholder 2"/>
          <p:cNvSpPr>
            <a:spLocks noGrp="1"/>
          </p:cNvSpPr>
          <p:nvPr>
            <p:ph idx="1"/>
          </p:nvPr>
        </p:nvSpPr>
        <p:spPr>
          <a:xfrm>
            <a:off x="0" y="609600"/>
            <a:ext cx="9144000" cy="6248400"/>
          </a:xfrm>
        </p:spPr>
        <p:txBody>
          <a:bodyPr>
            <a:normAutofit/>
          </a:bodyPr>
          <a:lstStyle/>
          <a:p>
            <a:r>
              <a:rPr lang="en-US" sz="2400" dirty="0" smtClean="0"/>
              <a:t>Multiplexing is a technique used to combine and send the multiple data streams over a single medium. </a:t>
            </a:r>
          </a:p>
          <a:p>
            <a:r>
              <a:rPr lang="en-US" sz="2400" dirty="0" smtClean="0"/>
              <a:t>The process of combining the data streams is known as multiplexing and hardware used for multiplexing is known as a multiplexer.</a:t>
            </a:r>
          </a:p>
          <a:p>
            <a:r>
              <a:rPr lang="en-US" sz="2400" dirty="0" smtClean="0"/>
              <a:t>Multiplexing is achieved by using a device called Multiplexer (</a:t>
            </a:r>
            <a:r>
              <a:rPr lang="en-US" sz="2400" b="1" dirty="0" smtClean="0"/>
              <a:t>MUX</a:t>
            </a:r>
            <a:r>
              <a:rPr lang="en-US" sz="2400" dirty="0" smtClean="0"/>
              <a:t>) that combines n input lines to generate a single output line. Multiplexing follows many-to-one, i.e., n input lines and one output line.</a:t>
            </a:r>
          </a:p>
          <a:p>
            <a:r>
              <a:rPr lang="en-US" sz="2400" dirty="0" err="1" smtClean="0"/>
              <a:t>Demultiplexing</a:t>
            </a:r>
            <a:r>
              <a:rPr lang="en-US" sz="2400" dirty="0" smtClean="0"/>
              <a:t> is achieved by using a device called </a:t>
            </a:r>
            <a:r>
              <a:rPr lang="en-US" sz="2400" dirty="0" err="1" smtClean="0"/>
              <a:t>Demultiplexer</a:t>
            </a:r>
            <a:r>
              <a:rPr lang="en-US" sz="2400" dirty="0" smtClean="0"/>
              <a:t> (</a:t>
            </a:r>
            <a:r>
              <a:rPr lang="en-US" sz="2400" b="1" dirty="0" smtClean="0"/>
              <a:t>DEMUX</a:t>
            </a:r>
            <a:r>
              <a:rPr lang="en-US" sz="2400" dirty="0" smtClean="0"/>
              <a:t>) available at the receiving end. DEMUX separates a signal into its component signals (one input and n outputs). Therefore, we can say that </a:t>
            </a:r>
            <a:r>
              <a:rPr lang="en-US" sz="2400" dirty="0" err="1" smtClean="0"/>
              <a:t>demultiplexing</a:t>
            </a:r>
            <a:r>
              <a:rPr lang="en-US" sz="2400" dirty="0" smtClean="0"/>
              <a:t> follows the one-to-many approach.</a:t>
            </a:r>
          </a:p>
          <a:p>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SWITCHING</a:t>
            </a:r>
            <a:endParaRPr lang="en-US" dirty="0"/>
          </a:p>
        </p:txBody>
      </p:sp>
      <p:sp>
        <p:nvSpPr>
          <p:cNvPr id="3" name="Content Placeholder 2"/>
          <p:cNvSpPr>
            <a:spLocks noGrp="1"/>
          </p:cNvSpPr>
          <p:nvPr>
            <p:ph idx="1"/>
          </p:nvPr>
        </p:nvSpPr>
        <p:spPr>
          <a:xfrm>
            <a:off x="0" y="609600"/>
            <a:ext cx="9144000" cy="6248400"/>
          </a:xfrm>
        </p:spPr>
        <p:txBody>
          <a:bodyPr/>
          <a:lstStyle/>
          <a:p>
            <a:r>
              <a:rPr lang="en-US" sz="2400" dirty="0" smtClean="0">
                <a:hlinkClick r:id="rId2"/>
              </a:rPr>
              <a:t>https://</a:t>
            </a:r>
            <a:r>
              <a:rPr lang="en-US" sz="2400" dirty="0" smtClean="0">
                <a:hlinkClick r:id="rId2"/>
              </a:rPr>
              <a:t>www.slideshare.net/I_s_h_i_e/switching-techniques-in-data-communication-and-networking</a:t>
            </a:r>
            <a:endParaRPr lang="en-US" sz="2400" dirty="0" smtClean="0"/>
          </a:p>
          <a:p>
            <a:r>
              <a:rPr lang="en-US" sz="2400" dirty="0" smtClean="0">
                <a:hlinkClick r:id="rId3"/>
              </a:rPr>
              <a:t>https://</a:t>
            </a:r>
            <a:r>
              <a:rPr lang="en-US" sz="2400" dirty="0" smtClean="0">
                <a:hlinkClick r:id="rId3"/>
              </a:rPr>
              <a:t>www.javatpoint.com/computer-network-switching-techniques</a:t>
            </a:r>
            <a:endParaRPr lang="en-US" sz="2400" dirty="0" smtClean="0"/>
          </a:p>
          <a:p>
            <a:pPr>
              <a:buNone/>
            </a:pPr>
            <a:endParaRPr lang="en-US" sz="2400" dirty="0" smtClean="0"/>
          </a:p>
          <a:p>
            <a:pPr>
              <a:buNone/>
            </a:pPr>
            <a:endParaRPr lang="en-US" sz="2400" dirty="0" smtClean="0"/>
          </a:p>
          <a:p>
            <a:pPr>
              <a:buNone/>
            </a:pPr>
            <a:r>
              <a:rPr lang="en-US" sz="2400" dirty="0" smtClean="0"/>
              <a:t>Switching techniques</a:t>
            </a:r>
          </a:p>
          <a:p>
            <a:r>
              <a:rPr lang="en-US" sz="2400" dirty="0" smtClean="0"/>
              <a:t>In large networks, there can be multiple paths from sender to receiver. The switching technique will decide the best route for data transmission.</a:t>
            </a:r>
          </a:p>
          <a:p>
            <a:r>
              <a:rPr lang="en-US" sz="2400" dirty="0" smtClean="0"/>
              <a:t>Switching technique is used to connect the systems for making one-to-one communication.</a:t>
            </a:r>
          </a:p>
          <a:p>
            <a:pPr>
              <a:buNone/>
            </a:pPr>
            <a:endParaRPr lang="en-US" sz="2400" dirty="0" smtClean="0"/>
          </a:p>
          <a:p>
            <a:pPr>
              <a:buNone/>
            </a:pPr>
            <a:endParaRPr lang="en-US" sz="2400"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CIRCUIT-SWITCHED NETWORKS+</a:t>
            </a:r>
            <a:endParaRPr lang="en-US" dirty="0"/>
          </a:p>
        </p:txBody>
      </p:sp>
      <p:sp>
        <p:nvSpPr>
          <p:cNvPr id="3" name="Content Placeholder 2"/>
          <p:cNvSpPr>
            <a:spLocks noGrp="1"/>
          </p:cNvSpPr>
          <p:nvPr>
            <p:ph idx="1"/>
          </p:nvPr>
        </p:nvSpPr>
        <p:spPr>
          <a:xfrm>
            <a:off x="0" y="685800"/>
            <a:ext cx="9144000" cy="6172200"/>
          </a:xfrm>
        </p:spPr>
        <p:txBody>
          <a:bodyPr>
            <a:normAutofit fontScale="92500" lnSpcReduction="20000"/>
          </a:bodyPr>
          <a:lstStyle/>
          <a:p>
            <a:r>
              <a:rPr lang="en-US" sz="2400" dirty="0" smtClean="0"/>
              <a:t>A circuit-switched network is made of  a set of switches connected by physical </a:t>
            </a:r>
            <a:r>
              <a:rPr lang="en-US" sz="2400" dirty="0" err="1" smtClean="0"/>
              <a:t>links,in</a:t>
            </a:r>
            <a:r>
              <a:rPr lang="en-US" sz="2400" dirty="0" smtClean="0"/>
              <a:t> which each link is divided into n channels using either FDM or TDM.</a:t>
            </a:r>
          </a:p>
          <a:p>
            <a:r>
              <a:rPr lang="en-US" sz="2400" dirty="0" smtClean="0"/>
              <a:t>Circuit switching is a switching technique that establishes a dedicated path between sender and receiver.</a:t>
            </a:r>
          </a:p>
          <a:p>
            <a:r>
              <a:rPr lang="en-US" sz="2400" dirty="0" smtClean="0"/>
              <a:t>In the Circuit Switching Technique, once the connection is established then the dedicated path will remain to exist until the connection is terminated.</a:t>
            </a:r>
          </a:p>
          <a:p>
            <a:r>
              <a:rPr lang="en-US" sz="2400" dirty="0" smtClean="0"/>
              <a:t>Circuit switching in a network operates in a similar way as the telephone works.</a:t>
            </a:r>
          </a:p>
          <a:p>
            <a:r>
              <a:rPr lang="en-US" sz="2400" dirty="0" smtClean="0"/>
              <a:t>A complete end-to-end path must exist before the communication takes place.</a:t>
            </a:r>
          </a:p>
          <a:p>
            <a:r>
              <a:rPr lang="en-US" sz="2400" dirty="0" smtClean="0"/>
              <a:t>In case of circuit switching technique, when any user wants to send the data, voice, video, a request signal is sent to the receiver then the receiver sends back the acknowledgment to ensure the availability of the dedicated path. After receiving the acknowledgment, dedicated path transfers the data.</a:t>
            </a:r>
          </a:p>
          <a:p>
            <a:r>
              <a:rPr lang="en-US" sz="2400" dirty="0" smtClean="0"/>
              <a:t>Circuit switching is used in public telephone network. It is used for voice transmission.</a:t>
            </a:r>
          </a:p>
          <a:p>
            <a:r>
              <a:rPr lang="en-US" sz="2400" dirty="0" smtClean="0"/>
              <a:t>Fixed data can be transferred at a time in circuit switching technology.</a:t>
            </a:r>
          </a:p>
          <a:p>
            <a:pPr>
              <a:buNone/>
            </a:pPr>
            <a:endParaRPr lang="en-US" sz="2400" dirty="0" smtClean="0"/>
          </a:p>
          <a:p>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a:t>
            </a:r>
            <a:br>
              <a:rPr lang="en-US" dirty="0" smtClean="0"/>
            </a:br>
            <a:r>
              <a:rPr lang="en-US" dirty="0" smtClean="0"/>
              <a:t>*****************************</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0" y="0"/>
            <a:ext cx="9144000" cy="6858000"/>
          </a:xfrm>
        </p:spPr>
        <p:txBody>
          <a:bodyPr>
            <a:normAutofit/>
          </a:bodyPr>
          <a:lstStyle/>
          <a:p>
            <a:r>
              <a:rPr lang="en-US" sz="2400" b="1" dirty="0" smtClean="0"/>
              <a:t>Communication through circuit switching has 3 phases</a:t>
            </a:r>
            <a:r>
              <a:rPr lang="en-US" sz="2400" b="1" dirty="0" smtClean="0"/>
              <a:t>:-</a:t>
            </a:r>
          </a:p>
          <a:p>
            <a:pPr>
              <a:buNone/>
            </a:pPr>
            <a:r>
              <a:rPr lang="en-US" sz="2400" dirty="0" smtClean="0"/>
              <a:t>1.Setup Phase(</a:t>
            </a:r>
            <a:r>
              <a:rPr lang="en-US" sz="2400" dirty="0" smtClean="0"/>
              <a:t>Circuit </a:t>
            </a:r>
            <a:r>
              <a:rPr lang="en-US" sz="2400" dirty="0" smtClean="0"/>
              <a:t>establishment)</a:t>
            </a:r>
          </a:p>
          <a:p>
            <a:pPr>
              <a:buNone/>
            </a:pPr>
            <a:r>
              <a:rPr lang="en-US" sz="2400" dirty="0" smtClean="0"/>
              <a:t>2.Data transfer phase(</a:t>
            </a:r>
            <a:r>
              <a:rPr lang="en-US" sz="2400" dirty="0" smtClean="0"/>
              <a:t>Data </a:t>
            </a:r>
            <a:r>
              <a:rPr lang="en-US" sz="2400" dirty="0" smtClean="0"/>
              <a:t>transfer)</a:t>
            </a:r>
          </a:p>
          <a:p>
            <a:pPr>
              <a:buNone/>
            </a:pPr>
            <a:r>
              <a:rPr lang="en-US" sz="2400" dirty="0" smtClean="0"/>
              <a:t>3.Teardown phase(</a:t>
            </a:r>
            <a:r>
              <a:rPr lang="en-US" sz="2400" dirty="0" smtClean="0"/>
              <a:t>Circuit </a:t>
            </a:r>
            <a:r>
              <a:rPr lang="en-US" sz="2400" dirty="0" smtClean="0"/>
              <a:t>Disconnect)</a:t>
            </a:r>
          </a:p>
          <a:p>
            <a:pPr>
              <a:buNone/>
            </a:pPr>
            <a:endParaRPr lang="en-US" sz="2400" dirty="0" smtClean="0"/>
          </a:p>
          <a:p>
            <a:pPr>
              <a:buNone/>
            </a:pPr>
            <a:endParaRPr lang="en-US" sz="2400" dirty="0" smtClean="0"/>
          </a:p>
        </p:txBody>
      </p:sp>
      <p:pic>
        <p:nvPicPr>
          <p:cNvPr id="4" name="Picture 3" descr="lo.JPG"/>
          <p:cNvPicPr>
            <a:picLocks noChangeAspect="1"/>
          </p:cNvPicPr>
          <p:nvPr/>
        </p:nvPicPr>
        <p:blipFill>
          <a:blip r:embed="rId2"/>
          <a:stretch>
            <a:fillRect/>
          </a:stretch>
        </p:blipFill>
        <p:spPr>
          <a:xfrm>
            <a:off x="1066800" y="2495550"/>
            <a:ext cx="7010400" cy="360045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4" name="Content Placeholder 3" descr="p7.JPG"/>
          <p:cNvPicPr>
            <a:picLocks noGrp="1" noChangeAspect="1"/>
          </p:cNvPicPr>
          <p:nvPr>
            <p:ph idx="1"/>
          </p:nvPr>
        </p:nvPicPr>
        <p:blipFill>
          <a:blip r:embed="rId2"/>
          <a:stretch>
            <a:fillRect/>
          </a:stretch>
        </p:blipFill>
        <p:spPr>
          <a:xfrm>
            <a:off x="990600" y="381000"/>
            <a:ext cx="7086600" cy="5943600"/>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b="1" dirty="0" smtClean="0"/>
              <a:t>Advantages Of Circuit Switching</a:t>
            </a:r>
            <a:r>
              <a:rPr lang="en-US" sz="2400" b="1" dirty="0" smtClean="0"/>
              <a:t>:-</a:t>
            </a:r>
            <a:endParaRPr lang="en-US" sz="2400" dirty="0" smtClean="0"/>
          </a:p>
          <a:p>
            <a:r>
              <a:rPr lang="en-US" sz="2400" dirty="0" smtClean="0"/>
              <a:t>In the case of Circuit Switching technique, the communication channel is dedicated.</a:t>
            </a:r>
          </a:p>
          <a:p>
            <a:r>
              <a:rPr lang="en-US" sz="2400" dirty="0" smtClean="0"/>
              <a:t>It has fixed bandwidth</a:t>
            </a:r>
            <a:r>
              <a:rPr lang="en-US" sz="2400" dirty="0" smtClean="0"/>
              <a:t>.</a:t>
            </a:r>
          </a:p>
          <a:p>
            <a:pPr>
              <a:buNone/>
            </a:pPr>
            <a:endParaRPr lang="en-US" sz="2400" dirty="0" smtClean="0"/>
          </a:p>
          <a:p>
            <a:pPr>
              <a:buNone/>
            </a:pPr>
            <a:r>
              <a:rPr lang="en-US" sz="2400" b="1" dirty="0" smtClean="0"/>
              <a:t>Disadvantages Of Circuit Switching</a:t>
            </a:r>
            <a:r>
              <a:rPr lang="en-US" sz="2400" b="1" dirty="0" smtClean="0"/>
              <a:t>:-</a:t>
            </a:r>
            <a:endParaRPr lang="en-US" sz="2400" dirty="0" smtClean="0"/>
          </a:p>
          <a:p>
            <a:r>
              <a:rPr lang="en-US" sz="2400" dirty="0" smtClean="0"/>
              <a:t>Once the dedicated path is established, the only delay occurs in the speed of data transmission.</a:t>
            </a:r>
          </a:p>
          <a:p>
            <a:r>
              <a:rPr lang="en-US" sz="2400" dirty="0" smtClean="0"/>
              <a:t>It takes a long time to establish a connection approx 10 seconds during which no data can be transmitted.</a:t>
            </a:r>
          </a:p>
          <a:p>
            <a:r>
              <a:rPr lang="en-US" sz="2400" dirty="0" smtClean="0"/>
              <a:t>It is more expensive than other switching techniques as a dedicated path is required for each connection.</a:t>
            </a:r>
          </a:p>
          <a:p>
            <a:r>
              <a:rPr lang="en-US" sz="2400" dirty="0" smtClean="0"/>
              <a:t>It is inefficient to use because once the path is established and no data is transferred, then the capacity of the path is wasted.</a:t>
            </a:r>
          </a:p>
          <a:p>
            <a:r>
              <a:rPr lang="en-US" sz="2400" dirty="0" smtClean="0"/>
              <a:t>In this case, the connection is dedicated therefore no other data can be transferred even if the channel is free.</a:t>
            </a:r>
          </a:p>
          <a:p>
            <a:pPr>
              <a:buNone/>
            </a:pPr>
            <a:endParaRPr lang="en-US"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fontScale="92500" lnSpcReduction="10000"/>
          </a:bodyPr>
          <a:lstStyle/>
          <a:p>
            <a:r>
              <a:rPr lang="en-US" sz="2400" dirty="0" smtClean="0"/>
              <a:t>Efficiency- low as </a:t>
            </a:r>
            <a:r>
              <a:rPr lang="en-US" sz="2400" dirty="0" err="1" smtClean="0"/>
              <a:t>copmared</a:t>
            </a:r>
            <a:r>
              <a:rPr lang="en-US" sz="2400" dirty="0" smtClean="0"/>
              <a:t> to other networks</a:t>
            </a:r>
          </a:p>
          <a:p>
            <a:r>
              <a:rPr lang="en-US" sz="2400" dirty="0" smtClean="0"/>
              <a:t>Delay – minimal</a:t>
            </a:r>
          </a:p>
          <a:p>
            <a:pPr>
              <a:buNone/>
            </a:pPr>
            <a:endParaRPr lang="en-US" sz="2400" dirty="0" smtClean="0"/>
          </a:p>
          <a:p>
            <a:pPr>
              <a:buNone/>
            </a:pPr>
            <a:r>
              <a:rPr lang="en-US" dirty="0" smtClean="0"/>
              <a:t>PACKET SWITCHING</a:t>
            </a:r>
          </a:p>
          <a:p>
            <a:r>
              <a:rPr lang="en-US" sz="2400" dirty="0" smtClean="0"/>
              <a:t>In this switching </a:t>
            </a:r>
            <a:r>
              <a:rPr lang="en-US" sz="2400" dirty="0" err="1" smtClean="0"/>
              <a:t>network,there</a:t>
            </a:r>
            <a:r>
              <a:rPr lang="en-US" sz="2400" dirty="0" smtClean="0"/>
              <a:t> is no resource </a:t>
            </a:r>
            <a:r>
              <a:rPr lang="en-US" sz="2400" dirty="0" err="1" smtClean="0"/>
              <a:t>reservation;resources</a:t>
            </a:r>
            <a:r>
              <a:rPr lang="en-US" sz="2400" dirty="0" smtClean="0"/>
              <a:t> are allocated on demand.</a:t>
            </a:r>
          </a:p>
          <a:p>
            <a:r>
              <a:rPr lang="en-US" sz="2400" dirty="0" smtClean="0"/>
              <a:t>The packet switching is a switching technique in which the message is sent in one go, but it is divided into smaller pieces, and they are sent individually.</a:t>
            </a:r>
          </a:p>
          <a:p>
            <a:r>
              <a:rPr lang="en-US" sz="2400" dirty="0" smtClean="0"/>
              <a:t>The message splits into smaller pieces known as packets and packets are given a unique number to identify their order at the receiving end.</a:t>
            </a:r>
          </a:p>
          <a:p>
            <a:r>
              <a:rPr lang="en-US" sz="2400" dirty="0" smtClean="0"/>
              <a:t>Every packet contains some information in its headers such as source address, destination address and sequence number.</a:t>
            </a:r>
          </a:p>
          <a:p>
            <a:r>
              <a:rPr lang="en-US" sz="2400" dirty="0" smtClean="0"/>
              <a:t>Packets will travel across the network, taking the shortest path as possible.</a:t>
            </a:r>
          </a:p>
          <a:p>
            <a:r>
              <a:rPr lang="en-US" sz="2400" dirty="0" smtClean="0"/>
              <a:t>All the packets are reassembled at the receiving end in correct order.</a:t>
            </a:r>
          </a:p>
          <a:p>
            <a:r>
              <a:rPr lang="en-US" sz="2400" dirty="0" smtClean="0"/>
              <a:t>If any packet is missing or corrupted, then the message will be sent to resend the message.</a:t>
            </a:r>
          </a:p>
          <a:p>
            <a:r>
              <a:rPr lang="en-US" sz="2400" dirty="0" smtClean="0"/>
              <a:t>If the correct order of the packets is reached, then the acknowledgment message will be sent.</a:t>
            </a:r>
          </a:p>
          <a:p>
            <a:pPr>
              <a:buNone/>
            </a:pPr>
            <a:endParaRPr lang="en-US" sz="2400" dirty="0" smtClean="0"/>
          </a:p>
          <a:p>
            <a:pPr>
              <a:buNone/>
            </a:pPr>
            <a:endParaRPr lang="en-US" sz="2400" dirty="0" smtClean="0"/>
          </a:p>
          <a:p>
            <a:pPr>
              <a:buNone/>
            </a:pPr>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lnSpcReduction="10000"/>
          </a:bodyPr>
          <a:lstStyle/>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r>
              <a:rPr lang="en-US" sz="2400" dirty="0" smtClean="0"/>
              <a:t>2 </a:t>
            </a:r>
            <a:r>
              <a:rPr lang="en-US" sz="2400" dirty="0" smtClean="0"/>
              <a:t>types of packet-switched networks:-</a:t>
            </a:r>
          </a:p>
          <a:p>
            <a:pPr>
              <a:buNone/>
            </a:pPr>
            <a:r>
              <a:rPr lang="en-US" sz="2400" dirty="0" smtClean="0"/>
              <a:t>1.Datagram networks</a:t>
            </a:r>
          </a:p>
          <a:p>
            <a:pPr>
              <a:buNone/>
            </a:pPr>
            <a:r>
              <a:rPr lang="en-US" sz="2400" dirty="0" smtClean="0"/>
              <a:t>2.Virtul circuit networks.</a:t>
            </a:r>
          </a:p>
          <a:p>
            <a:endParaRPr lang="en-US" sz="2400" dirty="0"/>
          </a:p>
        </p:txBody>
      </p:sp>
      <p:pic>
        <p:nvPicPr>
          <p:cNvPr id="4" name="Picture 3" descr="l0.JPG"/>
          <p:cNvPicPr>
            <a:picLocks noChangeAspect="1"/>
          </p:cNvPicPr>
          <p:nvPr/>
        </p:nvPicPr>
        <p:blipFill>
          <a:blip r:embed="rId2"/>
          <a:stretch>
            <a:fillRect/>
          </a:stretch>
        </p:blipFill>
        <p:spPr>
          <a:xfrm>
            <a:off x="823912" y="304801"/>
            <a:ext cx="7496175" cy="4633912"/>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1.</a:t>
            </a:r>
            <a:r>
              <a:rPr lang="en-US" sz="2400" dirty="0" smtClean="0"/>
              <a:t> Datagram Packet switching:</a:t>
            </a:r>
          </a:p>
          <a:p>
            <a:r>
              <a:rPr lang="en-US" sz="2400" dirty="0" smtClean="0"/>
              <a:t>It is a packet switching technology in which packet is known as a datagram, is considered as an independent entity. Each packet contains the information about the destination and switch uses this information to forward the packet to the correct destination.</a:t>
            </a:r>
          </a:p>
          <a:p>
            <a:r>
              <a:rPr lang="en-US" sz="2400" dirty="0" smtClean="0"/>
              <a:t>The packets are reassembled at the receiving end in correct order.</a:t>
            </a:r>
          </a:p>
          <a:p>
            <a:r>
              <a:rPr lang="en-US" sz="2400" dirty="0" smtClean="0"/>
              <a:t>In Datagram Packet Switching technique, the path is not fixed.</a:t>
            </a:r>
          </a:p>
          <a:p>
            <a:r>
              <a:rPr lang="en-US" sz="2400" dirty="0" smtClean="0"/>
              <a:t>Intermediate nodes take the routing decisions to forward the packets.</a:t>
            </a:r>
          </a:p>
          <a:p>
            <a:r>
              <a:rPr lang="en-US" sz="2400" dirty="0" smtClean="0"/>
              <a:t>Datagram Packet Switching is also known as connectionless switching</a:t>
            </a:r>
            <a:r>
              <a:rPr lang="en-US" sz="2400" dirty="0" smtClean="0"/>
              <a:t>.</a:t>
            </a:r>
          </a:p>
          <a:p>
            <a:pPr>
              <a:buNone/>
            </a:pPr>
            <a:endParaRPr lang="en-US" sz="2400" dirty="0" smtClean="0"/>
          </a:p>
          <a:p>
            <a:pPr>
              <a:buNone/>
            </a:pPr>
            <a:endParaRPr lang="en-US" sz="2400" dirty="0" smtClean="0"/>
          </a:p>
          <a:p>
            <a:pPr>
              <a:buNone/>
            </a:pPr>
            <a:endParaRPr lang="en-US" sz="2400" dirty="0" smtClean="0"/>
          </a:p>
          <a:p>
            <a:pPr>
              <a:buNone/>
            </a:pPr>
            <a:endParaRPr lang="en-US" sz="2400" dirty="0" smtClean="0"/>
          </a:p>
          <a:p>
            <a:pPr>
              <a:buNone/>
            </a:pPr>
            <a:endParaRPr lang="en-US" sz="2400" dirty="0"/>
          </a:p>
        </p:txBody>
      </p:sp>
      <p:pic>
        <p:nvPicPr>
          <p:cNvPr id="4" name="Picture 3" descr="m0.JPG"/>
          <p:cNvPicPr>
            <a:picLocks noChangeAspect="1"/>
          </p:cNvPicPr>
          <p:nvPr/>
        </p:nvPicPr>
        <p:blipFill>
          <a:blip r:embed="rId2"/>
          <a:stretch>
            <a:fillRect/>
          </a:stretch>
        </p:blipFill>
        <p:spPr>
          <a:xfrm>
            <a:off x="2895600" y="3810000"/>
            <a:ext cx="3810000" cy="304800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r>
              <a:rPr lang="en-US" sz="2400" dirty="0" smtClean="0"/>
              <a:t>Should have destination address.</a:t>
            </a:r>
          </a:p>
          <a:p>
            <a:r>
              <a:rPr lang="en-US" sz="2400" dirty="0" smtClean="0"/>
              <a:t>A switch in a datagram network uses a routing table that is based on the destination address.</a:t>
            </a:r>
          </a:p>
          <a:p>
            <a:r>
              <a:rPr lang="en-US" sz="2400" dirty="0" smtClean="0"/>
              <a:t>The destination address in the header of a packet in a datagram network remains the same during the entire journey of the packet.</a:t>
            </a:r>
          </a:p>
          <a:p>
            <a:r>
              <a:rPr lang="en-US" sz="2400" dirty="0" smtClean="0"/>
              <a:t>Efficiency – better than circuit-switched </a:t>
            </a:r>
            <a:r>
              <a:rPr lang="en-US" sz="2400" dirty="0" err="1" smtClean="0"/>
              <a:t>network;since</a:t>
            </a:r>
            <a:r>
              <a:rPr lang="en-US" sz="2400" dirty="0" smtClean="0"/>
              <a:t>  resources are allocated only when there are packets  to be </a:t>
            </a:r>
            <a:r>
              <a:rPr lang="en-US" sz="2400" dirty="0" err="1" smtClean="0"/>
              <a:t>trnsferred</a:t>
            </a:r>
            <a:r>
              <a:rPr lang="en-US" sz="2400" dirty="0" smtClean="0"/>
              <a:t>.</a:t>
            </a:r>
          </a:p>
          <a:p>
            <a:r>
              <a:rPr lang="en-US" sz="2400" dirty="0" smtClean="0"/>
              <a:t>Delay –greater than virtual-circuit network.</a:t>
            </a:r>
          </a:p>
          <a:p>
            <a:endParaRPr lang="en-US" sz="2400" dirty="0" smtClean="0"/>
          </a:p>
          <a:p>
            <a:pPr>
              <a:buNone/>
            </a:pPr>
            <a:r>
              <a:rPr lang="en-US" sz="2400" dirty="0" smtClean="0"/>
              <a:t>2.Virtual Circuit</a:t>
            </a:r>
          </a:p>
          <a:p>
            <a:pPr>
              <a:buNone/>
            </a:pPr>
            <a:endParaRPr lang="en-US" sz="2400" dirty="0" smtClean="0"/>
          </a:p>
          <a:p>
            <a:pPr>
              <a:buNone/>
            </a:pPr>
            <a:endParaRPr lang="en-US" sz="2400" dirty="0"/>
          </a:p>
        </p:txBody>
      </p:sp>
      <p:pic>
        <p:nvPicPr>
          <p:cNvPr id="4" name="Picture 3" descr="q3.JPG"/>
          <p:cNvPicPr>
            <a:picLocks noChangeAspect="1"/>
          </p:cNvPicPr>
          <p:nvPr/>
        </p:nvPicPr>
        <p:blipFill>
          <a:blip r:embed="rId2"/>
          <a:stretch>
            <a:fillRect/>
          </a:stretch>
        </p:blipFill>
        <p:spPr>
          <a:xfrm>
            <a:off x="2209800" y="3352800"/>
            <a:ext cx="6934200" cy="3505200"/>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r>
              <a:rPr lang="en-US" sz="2400" dirty="0" smtClean="0"/>
              <a:t>Addressing</a:t>
            </a:r>
          </a:p>
          <a:p>
            <a:pPr>
              <a:buNone/>
            </a:pPr>
            <a:r>
              <a:rPr lang="en-US" sz="2400" dirty="0" smtClean="0"/>
              <a:t>Global</a:t>
            </a:r>
          </a:p>
          <a:p>
            <a:pPr>
              <a:buNone/>
            </a:pPr>
            <a:r>
              <a:rPr lang="en-US" sz="2400" dirty="0" smtClean="0"/>
              <a:t>Local</a:t>
            </a:r>
          </a:p>
          <a:p>
            <a:pPr>
              <a:buNone/>
            </a:pPr>
            <a:endParaRPr lang="en-US" sz="2400" dirty="0" smtClean="0"/>
          </a:p>
          <a:p>
            <a:pPr>
              <a:buNone/>
            </a:pPr>
            <a:r>
              <a:rPr lang="en-US" sz="2400" dirty="0" smtClean="0"/>
              <a:t>Virtual-Circuit Identifier(VCI)</a:t>
            </a:r>
          </a:p>
          <a:p>
            <a:pPr>
              <a:buNone/>
            </a:pPr>
            <a:r>
              <a:rPr lang="en-US" sz="2400" dirty="0" smtClean="0"/>
              <a:t>A small number used by a frame between two switches.</a:t>
            </a:r>
          </a:p>
          <a:p>
            <a:pPr>
              <a:buNone/>
            </a:pPr>
            <a:endParaRPr lang="en-US" sz="2400" dirty="0" smtClean="0"/>
          </a:p>
          <a:p>
            <a:pPr>
              <a:buNone/>
            </a:pPr>
            <a:r>
              <a:rPr lang="en-US" sz="2400" dirty="0" smtClean="0"/>
              <a:t>Has three phases.</a:t>
            </a:r>
          </a:p>
          <a:p>
            <a:pPr>
              <a:buNone/>
            </a:pPr>
            <a:endParaRPr lang="en-US" sz="2400" dirty="0" smtClean="0"/>
          </a:p>
          <a:p>
            <a:pPr>
              <a:buNone/>
            </a:pPr>
            <a:r>
              <a:rPr lang="en-US" sz="2400" dirty="0" smtClean="0"/>
              <a:t>Efficiency –high</a:t>
            </a:r>
          </a:p>
          <a:p>
            <a:pPr>
              <a:buNone/>
            </a:pPr>
            <a:r>
              <a:rPr lang="en-US" sz="2400" dirty="0" smtClean="0"/>
              <a:t>Delay –low</a:t>
            </a:r>
          </a:p>
          <a:p>
            <a:pPr>
              <a:buNone/>
            </a:pPr>
            <a:endParaRPr lang="en-US" sz="2400" dirty="0" smtClean="0"/>
          </a:p>
          <a:p>
            <a:pPr>
              <a:buNone/>
            </a:pPr>
            <a:r>
              <a:rPr lang="en-US" sz="2400" dirty="0" smtClean="0"/>
              <a:t>Switching at data-link layer is implemented using virtual-circuit techniques.</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p0.JPG"/>
          <p:cNvPicPr>
            <a:picLocks noGrp="1" noChangeAspect="1"/>
          </p:cNvPicPr>
          <p:nvPr>
            <p:ph idx="1"/>
          </p:nvPr>
        </p:nvPicPr>
        <p:blipFill>
          <a:blip r:embed="rId2"/>
          <a:stretch>
            <a:fillRect/>
          </a:stretch>
        </p:blipFill>
        <p:spPr>
          <a:xfrm>
            <a:off x="838200" y="228600"/>
            <a:ext cx="7239000" cy="3581400"/>
          </a:xfrm>
        </p:spPr>
      </p:pic>
      <p:pic>
        <p:nvPicPr>
          <p:cNvPr id="6" name="Picture 5" descr="p9.JPG"/>
          <p:cNvPicPr>
            <a:picLocks noChangeAspect="1"/>
          </p:cNvPicPr>
          <p:nvPr/>
        </p:nvPicPr>
        <p:blipFill>
          <a:blip r:embed="rId3"/>
          <a:stretch>
            <a:fillRect/>
          </a:stretch>
        </p:blipFill>
        <p:spPr>
          <a:xfrm>
            <a:off x="1143000" y="3581400"/>
            <a:ext cx="7010400" cy="3276600"/>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a:t>
            </a:r>
            <a:br>
              <a:rPr lang="en-US" dirty="0" smtClean="0"/>
            </a:br>
            <a:r>
              <a:rPr lang="en-US" dirty="0" smtClean="0"/>
              <a:t>*</a:t>
            </a:r>
            <a:endParaRPr lang="en-US" dirty="0"/>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2. Virtual Circuit Switching</a:t>
            </a:r>
          </a:p>
          <a:p>
            <a:r>
              <a:rPr lang="en-US" sz="2400" dirty="0" smtClean="0"/>
              <a:t>Virtual Circuit Switching is also known as connection-oriented </a:t>
            </a:r>
            <a:r>
              <a:rPr lang="en-US" sz="2400" dirty="0" smtClean="0"/>
              <a:t>switching.</a:t>
            </a:r>
          </a:p>
          <a:p>
            <a:r>
              <a:rPr lang="en-US" sz="2400" dirty="0" smtClean="0"/>
              <a:t>In </a:t>
            </a:r>
            <a:r>
              <a:rPr lang="en-US" sz="2400" dirty="0" smtClean="0"/>
              <a:t>the case of Virtual circuit switching, a preplanned route is established before the messages are sent.</a:t>
            </a:r>
          </a:p>
          <a:p>
            <a:r>
              <a:rPr lang="en-US" sz="2400" dirty="0" smtClean="0"/>
              <a:t>Call request and call accept packets are used to establish the connection between sender and receiver.</a:t>
            </a:r>
          </a:p>
          <a:p>
            <a:r>
              <a:rPr lang="en-US" sz="2400" dirty="0" smtClean="0"/>
              <a:t>In this case, the path is fixed for the duration of a logical connection</a:t>
            </a:r>
            <a:r>
              <a:rPr lang="en-US" sz="2400" dirty="0" smtClean="0"/>
              <a:t>.</a:t>
            </a:r>
          </a:p>
          <a:p>
            <a:pPr>
              <a:buNone/>
            </a:pPr>
            <a:endParaRPr lang="en-US" sz="2400" dirty="0" smtClean="0"/>
          </a:p>
          <a:p>
            <a:pPr>
              <a:buNone/>
            </a:pPr>
            <a:endParaRPr lang="en-US" sz="2400" dirty="0" smtClean="0"/>
          </a:p>
          <a:p>
            <a:pPr>
              <a:buNone/>
            </a:pPr>
            <a:endParaRPr lang="en-US" sz="2400" dirty="0"/>
          </a:p>
        </p:txBody>
      </p:sp>
      <p:pic>
        <p:nvPicPr>
          <p:cNvPr id="4" name="Picture 3" descr="p9.JPG"/>
          <p:cNvPicPr>
            <a:picLocks noChangeAspect="1"/>
          </p:cNvPicPr>
          <p:nvPr/>
        </p:nvPicPr>
        <p:blipFill>
          <a:blip r:embed="rId2"/>
          <a:stretch>
            <a:fillRect/>
          </a:stretch>
        </p:blipFill>
        <p:spPr>
          <a:xfrm>
            <a:off x="0" y="3429000"/>
            <a:ext cx="9144000" cy="3429000"/>
          </a:xfrm>
          <a:prstGeom prst="rect">
            <a:avLst/>
          </a:prstGeo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b="1" dirty="0" smtClean="0"/>
              <a:t>Advantages Of Packet Switching:</a:t>
            </a:r>
            <a:endParaRPr lang="en-US" sz="2400" dirty="0" smtClean="0"/>
          </a:p>
          <a:p>
            <a:r>
              <a:rPr lang="en-US" sz="2400" b="1" dirty="0" smtClean="0"/>
              <a:t>Cost-effective:</a:t>
            </a:r>
            <a:r>
              <a:rPr lang="en-US" sz="2400" dirty="0" smtClean="0"/>
              <a:t> In packet switching technique, switching devices do not require massive secondary storage to store the packets, so cost is minimized to some extent. Therefore, we can say that the packet switching technique is a cost-effective technique.</a:t>
            </a:r>
          </a:p>
          <a:p>
            <a:r>
              <a:rPr lang="en-US" sz="2400" b="1" dirty="0" smtClean="0"/>
              <a:t>Reliable:</a:t>
            </a:r>
            <a:r>
              <a:rPr lang="en-US" sz="2400" dirty="0" smtClean="0"/>
              <a:t> If any node is busy, then the packets can be rerouted. This ensures that the Packet Switching technique provides reliable communication.</a:t>
            </a:r>
          </a:p>
          <a:p>
            <a:r>
              <a:rPr lang="en-US" sz="2400" b="1" dirty="0" smtClean="0"/>
              <a:t>Efficient:</a:t>
            </a:r>
            <a:r>
              <a:rPr lang="en-US" sz="2400" dirty="0" smtClean="0"/>
              <a:t> Packet Switching is an efficient technique. It does not require any established path prior to the transmission, and many users can use the same communication channel simultaneously, hence makes use of available bandwidth very efficiently.</a:t>
            </a:r>
          </a:p>
          <a:p>
            <a:pPr>
              <a:buNone/>
            </a:pPr>
            <a:endParaRPr lang="en-US"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b="1" dirty="0" smtClean="0"/>
              <a:t>Disadvantages Of Packet </a:t>
            </a:r>
            <a:r>
              <a:rPr lang="en-US" sz="2400" b="1" dirty="0" smtClean="0"/>
              <a:t>Switching</a:t>
            </a:r>
          </a:p>
          <a:p>
            <a:r>
              <a:rPr lang="en-US" sz="2400" dirty="0" smtClean="0"/>
              <a:t>Packet Switching technique cannot be implemented in those applications that require low delay and high-quality services.</a:t>
            </a:r>
          </a:p>
          <a:p>
            <a:r>
              <a:rPr lang="en-US" sz="2400" dirty="0" smtClean="0"/>
              <a:t>The protocols used in a packet switching technique are very complex and requires high implementation cost.</a:t>
            </a:r>
          </a:p>
          <a:p>
            <a:r>
              <a:rPr lang="en-US" sz="2400" dirty="0" smtClean="0"/>
              <a:t>If the network is overloaded or corrupted, then it requires retransmission of lost packets. It can also lead to the loss of critical information if errors are nor recovered.</a:t>
            </a:r>
          </a:p>
          <a:p>
            <a:pPr>
              <a:buNone/>
            </a:pPr>
            <a:endParaRPr lang="en-US" sz="2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normAutofit fontScale="90000"/>
          </a:bodyPr>
          <a:lstStyle/>
          <a:p>
            <a:r>
              <a:rPr lang="en-US" dirty="0" smtClean="0"/>
              <a:t>MESSAGE SWITCHING</a:t>
            </a:r>
            <a:endParaRPr lang="en-US" dirty="0"/>
          </a:p>
        </p:txBody>
      </p:sp>
      <p:sp>
        <p:nvSpPr>
          <p:cNvPr id="3" name="Content Placeholder 2"/>
          <p:cNvSpPr>
            <a:spLocks noGrp="1"/>
          </p:cNvSpPr>
          <p:nvPr>
            <p:ph idx="1"/>
          </p:nvPr>
        </p:nvSpPr>
        <p:spPr>
          <a:xfrm>
            <a:off x="0" y="533400"/>
            <a:ext cx="9144000" cy="6324600"/>
          </a:xfrm>
        </p:spPr>
        <p:txBody>
          <a:bodyPr>
            <a:normAutofit/>
          </a:bodyPr>
          <a:lstStyle/>
          <a:p>
            <a:r>
              <a:rPr lang="en-US" sz="2400" dirty="0" smtClean="0"/>
              <a:t>Message Switching is a switching technique in which a message is transferred as a complete unit and routed through intermediate nodes at which it is stored and forwarded.</a:t>
            </a:r>
          </a:p>
          <a:p>
            <a:r>
              <a:rPr lang="en-US" sz="2400" dirty="0" smtClean="0"/>
              <a:t>In Message Switching technique, there is no establishment of a dedicated path between the sender and receiver.</a:t>
            </a:r>
          </a:p>
          <a:p>
            <a:r>
              <a:rPr lang="en-US" sz="2400" dirty="0" smtClean="0"/>
              <a:t>The destination address is appended to the message. Message Switching provides a dynamic routing as the message is routed through the intermediate nodes based on the information available in the message.</a:t>
            </a:r>
          </a:p>
          <a:p>
            <a:r>
              <a:rPr lang="en-US" sz="2400" dirty="0" smtClean="0"/>
              <a:t>Message switches are programmed in such a way so that they can provide the most efficient routes.</a:t>
            </a:r>
          </a:p>
          <a:p>
            <a:r>
              <a:rPr lang="en-US" sz="2400" dirty="0" smtClean="0"/>
              <a:t>Each and every node stores the entire message and then forward it to the next node. This type of network is known as </a:t>
            </a:r>
            <a:r>
              <a:rPr lang="en-US" sz="2400" b="1" dirty="0" smtClean="0"/>
              <a:t>store and forward network.</a:t>
            </a:r>
            <a:endParaRPr lang="en-US" sz="2400" dirty="0" smtClean="0"/>
          </a:p>
          <a:p>
            <a:r>
              <a:rPr lang="en-US" sz="2400" dirty="0" smtClean="0"/>
              <a:t>Message switching treats each message as an independent entity.</a:t>
            </a:r>
          </a:p>
          <a:p>
            <a:endParaRPr lang="en-US" sz="2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O0.JPG"/>
          <p:cNvPicPr>
            <a:picLocks noGrp="1" noChangeAspect="1"/>
          </p:cNvPicPr>
          <p:nvPr>
            <p:ph idx="1"/>
          </p:nvPr>
        </p:nvPicPr>
        <p:blipFill>
          <a:blip r:embed="rId2"/>
          <a:stretch>
            <a:fillRect/>
          </a:stretch>
        </p:blipFill>
        <p:spPr>
          <a:xfrm>
            <a:off x="533400" y="1066800"/>
            <a:ext cx="7772400" cy="4800599"/>
          </a:xfr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a:buNone/>
            </a:pPr>
            <a:r>
              <a:rPr lang="en-US" sz="2400" b="1" dirty="0" smtClean="0"/>
              <a:t>Advantages Of Message </a:t>
            </a:r>
            <a:r>
              <a:rPr lang="en-US" sz="2400" b="1" dirty="0" smtClean="0"/>
              <a:t>Switching</a:t>
            </a:r>
          </a:p>
          <a:p>
            <a:r>
              <a:rPr lang="en-US" sz="2400" dirty="0" smtClean="0"/>
              <a:t>Data channels are shared among the communicating devices that improve the efficiency of using available bandwidth.</a:t>
            </a:r>
          </a:p>
          <a:p>
            <a:r>
              <a:rPr lang="en-US" sz="2400" dirty="0" smtClean="0"/>
              <a:t>Traffic congestion can be reduced because the message is temporarily stored in the nodes.</a:t>
            </a:r>
          </a:p>
          <a:p>
            <a:r>
              <a:rPr lang="en-US" sz="2400" dirty="0" smtClean="0"/>
              <a:t>Message priority can be used to manage the network.</a:t>
            </a:r>
          </a:p>
          <a:p>
            <a:r>
              <a:rPr lang="en-US" sz="2400" dirty="0" smtClean="0"/>
              <a:t>The size of the message which is sent over the network can be varied. Therefore, it supports the data of unlimited size.</a:t>
            </a:r>
          </a:p>
          <a:p>
            <a:pPr>
              <a:buNone/>
            </a:pPr>
            <a:endParaRPr lang="en-US" sz="2400" dirty="0" smtClean="0"/>
          </a:p>
          <a:p>
            <a:pPr>
              <a:buNone/>
            </a:pPr>
            <a:r>
              <a:rPr lang="en-US" sz="2400" b="1" dirty="0" smtClean="0"/>
              <a:t>Disadvantages Of Message Switching</a:t>
            </a:r>
            <a:endParaRPr lang="en-US" sz="2400" dirty="0" smtClean="0"/>
          </a:p>
          <a:p>
            <a:r>
              <a:rPr lang="en-US" sz="2400" dirty="0" smtClean="0"/>
              <a:t>The message switches must be equipped with sufficient storage to enable them to store the messages until the message is forwarded.</a:t>
            </a:r>
          </a:p>
          <a:p>
            <a:r>
              <a:rPr lang="en-US" sz="2400" dirty="0" smtClean="0"/>
              <a:t>The Long delay can occur due to the storing and forwarding facility provided by the message switching technique.</a:t>
            </a:r>
          </a:p>
          <a:p>
            <a:pPr>
              <a:buNone/>
            </a:pP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lstStyle/>
          <a:p>
            <a:pPr>
              <a:buNone/>
            </a:pPr>
            <a:r>
              <a:rPr lang="en-US" sz="2400" dirty="0" smtClean="0"/>
              <a:t>Advantages of Multiplexing:</a:t>
            </a:r>
          </a:p>
          <a:p>
            <a:r>
              <a:rPr lang="en-US" sz="2400" dirty="0" smtClean="0"/>
              <a:t>More than one signal can be sent over a single medium.</a:t>
            </a:r>
          </a:p>
          <a:p>
            <a:r>
              <a:rPr lang="en-US" sz="2400" dirty="0" smtClean="0"/>
              <a:t>The bandwidth of a medium can be utilized effectively.</a:t>
            </a:r>
          </a:p>
          <a:p>
            <a:pPr>
              <a:buNone/>
            </a:pPr>
            <a:endParaRPr lang="en-US" sz="2400" dirty="0" smtClean="0"/>
          </a:p>
          <a:p>
            <a:pPr>
              <a:buNone/>
            </a:pPr>
            <a:r>
              <a:rPr lang="en-US" sz="2400" dirty="0" smtClean="0"/>
              <a:t>1.Frequency-division Multiplexing (FDM)</a:t>
            </a:r>
          </a:p>
          <a:p>
            <a:r>
              <a:rPr lang="en-US" sz="2400" dirty="0" smtClean="0"/>
              <a:t>It is an analog technique.</a:t>
            </a:r>
          </a:p>
          <a:p>
            <a:r>
              <a:rPr lang="en-US" sz="2400" b="1" dirty="0" smtClean="0"/>
              <a:t>Frequency Division Multiplexing</a:t>
            </a:r>
            <a:r>
              <a:rPr lang="en-US" sz="2400" dirty="0" smtClean="0"/>
              <a:t> is a technique in which the available bandwidth of a single transmission medium is subdivided into several channels.</a:t>
            </a:r>
          </a:p>
          <a:p>
            <a:endParaRPr lang="en-US" sz="2400" dirty="0" smtClean="0"/>
          </a:p>
          <a:p>
            <a:pPr>
              <a:buNone/>
            </a:pPr>
            <a:endParaRPr lang="en-US" sz="2400" dirty="0" smtClean="0"/>
          </a:p>
          <a:p>
            <a:pPr>
              <a:buNone/>
            </a:pPr>
            <a:endParaRPr lang="en-US" sz="2400" dirty="0" smtClean="0"/>
          </a:p>
          <a:p>
            <a:pPr>
              <a:buNone/>
            </a:pPr>
            <a:endParaRPr lang="en-US" dirty="0"/>
          </a:p>
        </p:txBody>
      </p:sp>
      <p:pic>
        <p:nvPicPr>
          <p:cNvPr id="4" name="Picture 3" descr="k9.JPG"/>
          <p:cNvPicPr>
            <a:picLocks noChangeAspect="1"/>
          </p:cNvPicPr>
          <p:nvPr/>
        </p:nvPicPr>
        <p:blipFill>
          <a:blip r:embed="rId2"/>
          <a:stretch>
            <a:fillRect/>
          </a:stretch>
        </p:blipFill>
        <p:spPr>
          <a:xfrm>
            <a:off x="2667000" y="3886200"/>
            <a:ext cx="4495800" cy="240982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r>
              <a:rPr lang="en-US" sz="2400" dirty="0" smtClean="0"/>
              <a:t>In the above diagram, a single transmission medium is subdivided into several frequency channels, and each frequency channel is given to different devices. Device 1 has a frequency channel of range from 1 to 5.</a:t>
            </a:r>
          </a:p>
          <a:p>
            <a:r>
              <a:rPr lang="en-US" sz="2400" dirty="0" smtClean="0"/>
              <a:t>The input signals are translated into frequency bands by using modulation techniques, and they are combined by a multiplexer to form a composite signal.</a:t>
            </a:r>
          </a:p>
          <a:p>
            <a:r>
              <a:rPr lang="en-US" sz="2400" dirty="0" smtClean="0"/>
              <a:t>The main aim of the FDM is to subdivide the available bandwidth into different frequency channels and allocate them to different devices.</a:t>
            </a:r>
          </a:p>
          <a:p>
            <a:r>
              <a:rPr lang="en-US" sz="2400" dirty="0" smtClean="0"/>
              <a:t>Using the modulation technique, the input signals are transmitted into frequency bands and then combined to form a composite signal.</a:t>
            </a:r>
          </a:p>
          <a:p>
            <a:r>
              <a:rPr lang="en-US" sz="2400" dirty="0" smtClean="0"/>
              <a:t>The carriers which are used for modulating the signals are known as </a:t>
            </a:r>
            <a:r>
              <a:rPr lang="en-US" sz="2400" b="1" dirty="0" smtClean="0"/>
              <a:t>sub-carriers</a:t>
            </a:r>
            <a:r>
              <a:rPr lang="en-US" sz="2400" dirty="0" smtClean="0"/>
              <a:t>. They are represented as f1,f2..fn.</a:t>
            </a:r>
          </a:p>
          <a:p>
            <a:r>
              <a:rPr lang="en-US" sz="2400" b="1" dirty="0" smtClean="0"/>
              <a:t>FDM</a:t>
            </a:r>
            <a:r>
              <a:rPr lang="en-US" sz="2400" dirty="0" smtClean="0"/>
              <a:t> is mainly used in radio broadcasts and TV networks.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k99.JPG"/>
          <p:cNvPicPr>
            <a:picLocks noGrp="1" noChangeAspect="1"/>
          </p:cNvPicPr>
          <p:nvPr>
            <p:ph idx="1"/>
          </p:nvPr>
        </p:nvPicPr>
        <p:blipFill>
          <a:blip r:embed="rId2"/>
          <a:stretch>
            <a:fillRect/>
          </a:stretch>
        </p:blipFill>
        <p:spPr>
          <a:xfrm>
            <a:off x="1233487" y="990600"/>
            <a:ext cx="6677025" cy="4415631"/>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fontScale="92500"/>
          </a:bodyPr>
          <a:lstStyle/>
          <a:p>
            <a:pPr>
              <a:buNone/>
            </a:pPr>
            <a:r>
              <a:rPr lang="en-US" sz="2400" b="1" dirty="0" smtClean="0"/>
              <a:t>Advantages Of FDM:</a:t>
            </a:r>
            <a:endParaRPr lang="en-US" sz="2400" dirty="0" smtClean="0"/>
          </a:p>
          <a:p>
            <a:r>
              <a:rPr lang="en-US" sz="2400" dirty="0" smtClean="0"/>
              <a:t>FDM is used for analog signals.</a:t>
            </a:r>
          </a:p>
          <a:p>
            <a:r>
              <a:rPr lang="en-US" sz="2400" dirty="0" smtClean="0"/>
              <a:t>FDM process is very simple and easy modulation.</a:t>
            </a:r>
          </a:p>
          <a:p>
            <a:r>
              <a:rPr lang="en-US" sz="2400" dirty="0" smtClean="0"/>
              <a:t>A Large number of signals can be sent through an FDM simultaneously.</a:t>
            </a:r>
          </a:p>
          <a:p>
            <a:r>
              <a:rPr lang="en-US" sz="2400" dirty="0" smtClean="0"/>
              <a:t>It does not require any synchronization between sender and receiver.</a:t>
            </a:r>
          </a:p>
          <a:p>
            <a:pPr>
              <a:buNone/>
            </a:pPr>
            <a:endParaRPr lang="en-US" sz="2400" dirty="0" smtClean="0"/>
          </a:p>
          <a:p>
            <a:pPr>
              <a:buNone/>
            </a:pPr>
            <a:r>
              <a:rPr lang="en-US" sz="2400" b="1" dirty="0" smtClean="0"/>
              <a:t>Disadvantages Of FDM:</a:t>
            </a:r>
            <a:endParaRPr lang="en-US" sz="2400" dirty="0" smtClean="0"/>
          </a:p>
          <a:p>
            <a:r>
              <a:rPr lang="en-US" sz="2400" dirty="0" smtClean="0"/>
              <a:t>FDM technique is used only when low-speed channels are required.</a:t>
            </a:r>
          </a:p>
          <a:p>
            <a:r>
              <a:rPr lang="en-US" sz="2400" dirty="0" smtClean="0"/>
              <a:t>It suffers the problem of crosstalk.</a:t>
            </a:r>
          </a:p>
          <a:p>
            <a:r>
              <a:rPr lang="en-US" sz="2400" dirty="0" smtClean="0"/>
              <a:t>A Large number of modulators are required.</a:t>
            </a:r>
          </a:p>
          <a:p>
            <a:r>
              <a:rPr lang="en-US" sz="2400" dirty="0" smtClean="0"/>
              <a:t>It requires a high bandwidth channel.</a:t>
            </a:r>
          </a:p>
          <a:p>
            <a:endParaRPr lang="en-US" sz="2400" dirty="0" smtClean="0"/>
          </a:p>
          <a:p>
            <a:pPr>
              <a:buNone/>
            </a:pPr>
            <a:r>
              <a:rPr lang="en-US" sz="2400" b="1" dirty="0" smtClean="0"/>
              <a:t>Applications Of FDM:</a:t>
            </a:r>
            <a:endParaRPr lang="en-US" sz="2400" dirty="0" smtClean="0"/>
          </a:p>
          <a:p>
            <a:r>
              <a:rPr lang="en-US" sz="2400" dirty="0" smtClean="0"/>
              <a:t>FDM is commonly used in TV networks.</a:t>
            </a:r>
          </a:p>
          <a:p>
            <a:r>
              <a:rPr lang="en-US" sz="2400" dirty="0" smtClean="0"/>
              <a:t>It is used in FM and AM broadcasting. Each FM radio station has different frequencies, and they are multiplexed to form a composite signal. The multiplexed signal is transmitted in the air.</a:t>
            </a:r>
          </a:p>
          <a:p>
            <a:pPr>
              <a:buNone/>
            </a:pPr>
            <a:endParaRPr lang="en-US" sz="2400" dirty="0" smtClean="0"/>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381000"/>
          </a:xfrm>
        </p:spPr>
        <p:txBody>
          <a:bodyPr>
            <a:normAutofit fontScale="90000"/>
          </a:bodyPr>
          <a:lstStyle/>
          <a:p>
            <a:r>
              <a:rPr lang="en-US" dirty="0" smtClean="0"/>
              <a:t>Wavelength Division Multiplexing (WDM)</a:t>
            </a:r>
            <a:endParaRPr lang="en-US" dirty="0"/>
          </a:p>
        </p:txBody>
      </p:sp>
      <p:sp>
        <p:nvSpPr>
          <p:cNvPr id="3" name="Content Placeholder 2"/>
          <p:cNvSpPr>
            <a:spLocks noGrp="1"/>
          </p:cNvSpPr>
          <p:nvPr>
            <p:ph idx="1"/>
          </p:nvPr>
        </p:nvSpPr>
        <p:spPr>
          <a:xfrm>
            <a:off x="0" y="457200"/>
            <a:ext cx="9144000" cy="6400800"/>
          </a:xfrm>
        </p:spPr>
        <p:txBody>
          <a:bodyPr>
            <a:normAutofit/>
          </a:bodyPr>
          <a:lstStyle/>
          <a:p>
            <a:pPr>
              <a:buNone/>
            </a:pPr>
            <a:endParaRPr lang="en-US" sz="2400" dirty="0" smtClean="0"/>
          </a:p>
          <a:p>
            <a:pPr>
              <a:buNone/>
            </a:pPr>
            <a:endParaRPr lang="en-US" sz="2400" dirty="0"/>
          </a:p>
        </p:txBody>
      </p:sp>
      <p:pic>
        <p:nvPicPr>
          <p:cNvPr id="4" name="Picture 3" descr="l9.JPG"/>
          <p:cNvPicPr>
            <a:picLocks noChangeAspect="1"/>
          </p:cNvPicPr>
          <p:nvPr/>
        </p:nvPicPr>
        <p:blipFill>
          <a:blip r:embed="rId2"/>
          <a:stretch>
            <a:fillRect/>
          </a:stretch>
        </p:blipFill>
        <p:spPr>
          <a:xfrm>
            <a:off x="1295400" y="914400"/>
            <a:ext cx="6553200" cy="51816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r>
              <a:rPr lang="en-US" sz="2400" dirty="0" smtClean="0"/>
              <a:t>Wavelength Division Multiplexing is same as FDM except that the optical signals are transmitted through the </a:t>
            </a:r>
            <a:r>
              <a:rPr lang="en-US" sz="2400" dirty="0" err="1" smtClean="0"/>
              <a:t>fibre</a:t>
            </a:r>
            <a:r>
              <a:rPr lang="en-US" sz="2400" dirty="0" smtClean="0"/>
              <a:t> optic cable.</a:t>
            </a:r>
          </a:p>
          <a:p>
            <a:r>
              <a:rPr lang="en-US" sz="2400" dirty="0" smtClean="0"/>
              <a:t>WDM is used on </a:t>
            </a:r>
            <a:r>
              <a:rPr lang="en-US" sz="2400" dirty="0" err="1" smtClean="0"/>
              <a:t>fibre</a:t>
            </a:r>
            <a:r>
              <a:rPr lang="en-US" sz="2400" dirty="0" smtClean="0"/>
              <a:t> optics to increase the capacity of a single </a:t>
            </a:r>
            <a:r>
              <a:rPr lang="en-US" sz="2400" dirty="0" err="1" smtClean="0"/>
              <a:t>fibre</a:t>
            </a:r>
            <a:r>
              <a:rPr lang="en-US" sz="2400" dirty="0" smtClean="0"/>
              <a:t>.</a:t>
            </a:r>
          </a:p>
          <a:p>
            <a:r>
              <a:rPr lang="en-US" sz="2400" dirty="0" smtClean="0"/>
              <a:t>It is used to utilize the high data rate capability of </a:t>
            </a:r>
            <a:r>
              <a:rPr lang="en-US" sz="2400" dirty="0" err="1" smtClean="0"/>
              <a:t>fibre</a:t>
            </a:r>
            <a:r>
              <a:rPr lang="en-US" sz="2400" dirty="0" smtClean="0"/>
              <a:t> optic cable.</a:t>
            </a:r>
          </a:p>
          <a:p>
            <a:r>
              <a:rPr lang="en-US" sz="2400" dirty="0" smtClean="0"/>
              <a:t>It is an analog multiplexing technique.</a:t>
            </a:r>
          </a:p>
          <a:p>
            <a:r>
              <a:rPr lang="en-US" sz="2400" dirty="0" smtClean="0"/>
              <a:t>Optical signals from different source are combined to form a wider band of light with the help of multiplexer.</a:t>
            </a:r>
          </a:p>
          <a:p>
            <a:r>
              <a:rPr lang="en-US" sz="2400" dirty="0" smtClean="0"/>
              <a:t>At the receiving end, </a:t>
            </a:r>
            <a:r>
              <a:rPr lang="en-US" sz="2400" dirty="0" err="1" smtClean="0"/>
              <a:t>demultiplexer</a:t>
            </a:r>
            <a:r>
              <a:rPr lang="en-US" sz="2400" dirty="0" smtClean="0"/>
              <a:t> separates the signals to transmit them to their respective destinations.</a:t>
            </a:r>
          </a:p>
          <a:p>
            <a:r>
              <a:rPr lang="en-US" sz="2400" dirty="0" smtClean="0"/>
              <a:t>Multiplexing and </a:t>
            </a:r>
            <a:r>
              <a:rPr lang="en-US" sz="2400" dirty="0" err="1" smtClean="0"/>
              <a:t>Demultiplexing</a:t>
            </a:r>
            <a:r>
              <a:rPr lang="en-US" sz="2400" dirty="0" smtClean="0"/>
              <a:t> can be achieved by using a prism.</a:t>
            </a:r>
          </a:p>
          <a:p>
            <a:r>
              <a:rPr lang="en-US" sz="2400" dirty="0" smtClean="0"/>
              <a:t>Prism can perform a role of multiplexer by combining the various optical signals to form a composite signal, and the composite signal is transmitted through a </a:t>
            </a:r>
            <a:r>
              <a:rPr lang="en-US" sz="2400" dirty="0" err="1" smtClean="0"/>
              <a:t>fibre</a:t>
            </a:r>
            <a:r>
              <a:rPr lang="en-US" sz="2400" dirty="0" smtClean="0"/>
              <a:t> optical cable.</a:t>
            </a:r>
          </a:p>
          <a:p>
            <a:r>
              <a:rPr lang="en-US" sz="2400" dirty="0" smtClean="0"/>
              <a:t>Prism also performs a reverse operation, i.e., </a:t>
            </a:r>
            <a:r>
              <a:rPr lang="en-US" sz="2400" dirty="0" err="1" smtClean="0"/>
              <a:t>demultiplexing</a:t>
            </a:r>
            <a:r>
              <a:rPr lang="en-US" sz="2400" dirty="0" smtClean="0"/>
              <a:t> the signal.</a:t>
            </a:r>
          </a:p>
          <a:p>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TotalTime>
  <Words>2347</Words>
  <Application>Microsoft Office PowerPoint</Application>
  <PresentationFormat>On-screen Show (4:3)</PresentationFormat>
  <Paragraphs>206</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MODULE-1</vt:lpstr>
      <vt:lpstr>MULTIPLEXING</vt:lpstr>
      <vt:lpstr>Slide 3</vt:lpstr>
      <vt:lpstr>Slide 4</vt:lpstr>
      <vt:lpstr>Slide 5</vt:lpstr>
      <vt:lpstr>Slide 6</vt:lpstr>
      <vt:lpstr>Slide 7</vt:lpstr>
      <vt:lpstr>Wavelength Division Multiplexing (WDM)</vt:lpstr>
      <vt:lpstr>Slide 9</vt:lpstr>
      <vt:lpstr>Slide 10</vt:lpstr>
      <vt:lpstr>Slide 11</vt:lpstr>
      <vt:lpstr>Slide 12</vt:lpstr>
      <vt:lpstr>Slide 13</vt:lpstr>
      <vt:lpstr>Slide 14</vt:lpstr>
      <vt:lpstr>Slide 15</vt:lpstr>
      <vt:lpstr>Slide 16</vt:lpstr>
      <vt:lpstr>Slide 17</vt:lpstr>
      <vt:lpstr>Slide 18</vt:lpstr>
      <vt:lpstr>Slide 19</vt:lpstr>
      <vt:lpstr>SWITCHING</vt:lpstr>
      <vt:lpstr>CIRCUIT-SWITCHED NETWORKS+</vt:lpstr>
      <vt:lpstr>*             * *****************************                                                                                </vt:lpstr>
      <vt:lpstr>****</vt:lpstr>
      <vt:lpstr>Slide 24</vt:lpstr>
      <vt:lpstr>Slide 25</vt:lpstr>
      <vt:lpstr>Slide 26</vt:lpstr>
      <vt:lpstr>Slide 27</vt:lpstr>
      <vt:lpstr>Slide 28</vt:lpstr>
      <vt:lpstr>Slide 29</vt:lpstr>
      <vt:lpstr>  ****** *</vt:lpstr>
      <vt:lpstr>Slide 31</vt:lpstr>
      <vt:lpstr>Slide 32</vt:lpstr>
      <vt:lpstr>MESSAGE SWITCHING</vt:lpstr>
      <vt:lpstr>Slide 34</vt:lpstr>
      <vt:lpstr>Slide 35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MODULE-1</dc:title>
  <dc:creator>HOME</dc:creator>
  <cp:lastModifiedBy>HOME</cp:lastModifiedBy>
  <cp:revision>48</cp:revision>
  <dcterms:created xsi:type="dcterms:W3CDTF">2006-08-16T00:00:00Z</dcterms:created>
  <dcterms:modified xsi:type="dcterms:W3CDTF">2021-08-09T04:57:36Z</dcterms:modified>
</cp:coreProperties>
</file>