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4" r:id="rId6"/>
    <p:sldId id="266" r:id="rId7"/>
    <p:sldId id="260" r:id="rId8"/>
    <p:sldId id="263" r:id="rId9"/>
    <p:sldId id="261" r:id="rId10"/>
    <p:sldId id="267" r:id="rId11"/>
    <p:sldId id="268" r:id="rId12"/>
    <p:sldId id="26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85" r:id="rId30"/>
    <p:sldId id="286" r:id="rId31"/>
    <p:sldId id="287" r:id="rId32"/>
    <p:sldId id="288" r:id="rId33"/>
    <p:sldId id="299" r:id="rId34"/>
    <p:sldId id="301" r:id="rId35"/>
    <p:sldId id="289" r:id="rId36"/>
    <p:sldId id="290" r:id="rId37"/>
    <p:sldId id="302" r:id="rId38"/>
    <p:sldId id="303" r:id="rId39"/>
    <p:sldId id="304" r:id="rId40"/>
    <p:sldId id="305" r:id="rId41"/>
    <p:sldId id="300" r:id="rId42"/>
    <p:sldId id="292" r:id="rId43"/>
    <p:sldId id="293" r:id="rId44"/>
    <p:sldId id="298"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1014" autoAdjust="0"/>
  </p:normalViewPr>
  <p:slideViewPr>
    <p:cSldViewPr>
      <p:cViewPr varScale="1">
        <p:scale>
          <a:sx n="83" d="100"/>
          <a:sy n="83" d="100"/>
        </p:scale>
        <p:origin x="-1182" y="-84"/>
      </p:cViewPr>
      <p:guideLst>
        <p:guide orient="horz" pos="2160"/>
        <p:guide pos="2880"/>
      </p:guideLst>
    </p:cSldViewPr>
  </p:slideViewPr>
  <p:outlineViewPr>
    <p:cViewPr>
      <p:scale>
        <a:sx n="33" d="100"/>
        <a:sy n="33" d="100"/>
      </p:scale>
      <p:origin x="0" y="363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000" b="1" dirty="0" smtClean="0">
                <a:latin typeface="Times New Roman" pitchFamily="18" charset="0"/>
                <a:cs typeface="Times New Roman" pitchFamily="18" charset="0"/>
              </a:rPr>
              <a:t>PHYLUM ARTHROPODA</a:t>
            </a:r>
            <a:endParaRPr lang="en-IN" sz="3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486400"/>
          </a:xfrm>
        </p:spPr>
        <p:txBody>
          <a:bodyPr>
            <a:normAutofit/>
          </a:bodyPr>
          <a:lstStyle/>
          <a:p>
            <a:r>
              <a:rPr lang="en-US" sz="2400" dirty="0" smtClean="0">
                <a:latin typeface="Times New Roman" pitchFamily="18" charset="0"/>
                <a:cs typeface="Times New Roman" pitchFamily="18" charset="0"/>
              </a:rPr>
              <a:t>Joint footed animals</a:t>
            </a:r>
          </a:p>
          <a:p>
            <a:r>
              <a:rPr lang="en-US" sz="2400" b="1" dirty="0" smtClean="0">
                <a:latin typeface="Times New Roman" pitchFamily="18" charset="0"/>
                <a:cs typeface="Times New Roman" pitchFamily="18" charset="0"/>
              </a:rPr>
              <a:t>Bilaterally symmetrical </a:t>
            </a:r>
            <a:r>
              <a:rPr lang="en-US" sz="2400" dirty="0" smtClean="0">
                <a:latin typeface="Times New Roman" pitchFamily="18" charset="0"/>
                <a:cs typeface="Times New Roman" pitchFamily="18" charset="0"/>
              </a:rPr>
              <a:t>body with </a:t>
            </a:r>
            <a:r>
              <a:rPr lang="en-US" sz="2400" b="1" dirty="0" err="1" smtClean="0">
                <a:latin typeface="Times New Roman" pitchFamily="18" charset="0"/>
                <a:cs typeface="Times New Roman" pitchFamily="18" charset="0"/>
              </a:rPr>
              <a:t>tagmosis</a:t>
            </a:r>
            <a:r>
              <a:rPr lang="en-US" sz="2400" dirty="0" smtClean="0">
                <a:latin typeface="Times New Roman" pitchFamily="18" charset="0"/>
                <a:cs typeface="Times New Roman" pitchFamily="18" charset="0"/>
              </a:rPr>
              <a:t> and </a:t>
            </a:r>
            <a:r>
              <a:rPr lang="en-US" sz="2400" b="1" dirty="0" err="1" smtClean="0">
                <a:latin typeface="Times New Roman" pitchFamily="18" charset="0"/>
                <a:cs typeface="Times New Roman" pitchFamily="18" charset="0"/>
              </a:rPr>
              <a:t>cephalization</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Body- 3 </a:t>
            </a:r>
            <a:r>
              <a:rPr lang="en-US" sz="2400" dirty="0" err="1" smtClean="0">
                <a:latin typeface="Times New Roman" pitchFamily="18" charset="0"/>
                <a:cs typeface="Times New Roman" pitchFamily="18" charset="0"/>
              </a:rPr>
              <a:t>tagmata</a:t>
            </a:r>
            <a:r>
              <a:rPr lang="en-US" sz="2400" dirty="0" smtClean="0">
                <a:latin typeface="Times New Roman" pitchFamily="18" charset="0"/>
                <a:cs typeface="Times New Roman" pitchFamily="18" charset="0"/>
              </a:rPr>
              <a:t> or divisions- head, thorax and abdomen</a:t>
            </a:r>
          </a:p>
          <a:p>
            <a:r>
              <a:rPr lang="en-US" sz="2400" b="1" dirty="0" err="1" smtClean="0">
                <a:latin typeface="Times New Roman" pitchFamily="18" charset="0"/>
                <a:cs typeface="Times New Roman" pitchFamily="18" charset="0"/>
              </a:rPr>
              <a:t>Cephalization</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fusion of anterior segments</a:t>
            </a:r>
          </a:p>
          <a:p>
            <a:r>
              <a:rPr lang="en-US" sz="2400" b="1" dirty="0" err="1" smtClean="0">
                <a:latin typeface="Times New Roman" pitchFamily="18" charset="0"/>
                <a:cs typeface="Times New Roman" pitchFamily="18" charset="0"/>
              </a:rPr>
              <a:t>Cephalothorax</a:t>
            </a:r>
            <a:r>
              <a:rPr lang="en-US" sz="2400" dirty="0" smtClean="0">
                <a:latin typeface="Times New Roman" pitchFamily="18" charset="0"/>
                <a:cs typeface="Times New Roman" pitchFamily="18" charset="0"/>
              </a:rPr>
              <a:t> covered by </a:t>
            </a:r>
            <a:r>
              <a:rPr lang="en-US" sz="2400" b="1" dirty="0" smtClean="0">
                <a:latin typeface="Times New Roman" pitchFamily="18" charset="0"/>
                <a:cs typeface="Times New Roman" pitchFamily="18" charset="0"/>
              </a:rPr>
              <a:t>carapace</a:t>
            </a:r>
          </a:p>
          <a:p>
            <a:r>
              <a:rPr lang="en-US" sz="2400" b="1" dirty="0" err="1" smtClean="0">
                <a:latin typeface="Times New Roman" pitchFamily="18" charset="0"/>
                <a:cs typeface="Times New Roman" pitchFamily="18" charset="0"/>
              </a:rPr>
              <a:t>Cuticular</a:t>
            </a:r>
            <a:r>
              <a:rPr lang="en-US" sz="2400" b="1" dirty="0" smtClean="0">
                <a:latin typeface="Times New Roman" pitchFamily="18" charset="0"/>
                <a:cs typeface="Times New Roman" pitchFamily="18" charset="0"/>
              </a:rPr>
              <a:t> skeleton- </a:t>
            </a:r>
            <a:r>
              <a:rPr lang="en-US" sz="2400" dirty="0" smtClean="0">
                <a:latin typeface="Times New Roman" pitchFamily="18" charset="0"/>
                <a:cs typeface="Times New Roman" pitchFamily="18" charset="0"/>
              </a:rPr>
              <a:t>secreted by epidermis of the body wall- restricts the unlimited growth of the body, provides protection, prevents water loss</a:t>
            </a:r>
          </a:p>
          <a:p>
            <a:r>
              <a:rPr lang="en-US" sz="2400" b="1" dirty="0" err="1" smtClean="0">
                <a:latin typeface="Times New Roman" pitchFamily="18" charset="0"/>
                <a:cs typeface="Times New Roman" pitchFamily="18" charset="0"/>
              </a:rPr>
              <a:t>Moulting</a:t>
            </a:r>
            <a:r>
              <a:rPr lang="en-US" sz="2400" b="1" dirty="0" smtClean="0">
                <a:latin typeface="Times New Roman" pitchFamily="18" charset="0"/>
                <a:cs typeface="Times New Roman" pitchFamily="18" charset="0"/>
              </a:rPr>
              <a:t> or </a:t>
            </a:r>
            <a:r>
              <a:rPr lang="en-US" sz="2400" b="1" dirty="0" err="1" smtClean="0">
                <a:latin typeface="Times New Roman" pitchFamily="18" charset="0"/>
                <a:cs typeface="Times New Roman" pitchFamily="18" charset="0"/>
              </a:rPr>
              <a:t>ecdysis</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Jointed and </a:t>
            </a:r>
            <a:r>
              <a:rPr lang="en-US" sz="2400" dirty="0" err="1" smtClean="0">
                <a:latin typeface="Times New Roman" pitchFamily="18" charset="0"/>
                <a:cs typeface="Times New Roman" pitchFamily="18" charset="0"/>
              </a:rPr>
              <a:t>segmentally</a:t>
            </a:r>
            <a:r>
              <a:rPr lang="en-US" sz="2400" dirty="0" smtClean="0">
                <a:latin typeface="Times New Roman" pitchFamily="18" charset="0"/>
                <a:cs typeface="Times New Roman" pitchFamily="18" charset="0"/>
              </a:rPr>
              <a:t> paired appendages- segments of these </a:t>
            </a:r>
            <a:r>
              <a:rPr lang="en-US" sz="2400" dirty="0" err="1" smtClean="0">
                <a:latin typeface="Times New Roman" pitchFamily="18" charset="0"/>
                <a:cs typeface="Times New Roman" pitchFamily="18" charset="0"/>
              </a:rPr>
              <a:t>appendaged</a:t>
            </a:r>
            <a:r>
              <a:rPr lang="en-US" sz="2400" dirty="0" smtClean="0">
                <a:latin typeface="Times New Roman" pitchFamily="18" charset="0"/>
                <a:cs typeface="Times New Roman" pitchFamily="18" charset="0"/>
              </a:rPr>
              <a:t> are called </a:t>
            </a:r>
            <a:r>
              <a:rPr lang="en-US" sz="2400" b="1" dirty="0" err="1" smtClean="0">
                <a:latin typeface="Times New Roman" pitchFamily="18" charset="0"/>
                <a:cs typeface="Times New Roman" pitchFamily="18" charset="0"/>
              </a:rPr>
              <a:t>podomeres</a:t>
            </a:r>
            <a:r>
              <a:rPr lang="en-US" sz="2400" b="1" dirty="0" smtClean="0">
                <a:latin typeface="Times New Roman" pitchFamily="18" charset="0"/>
                <a:cs typeface="Times New Roman" pitchFamily="18" charset="0"/>
              </a:rPr>
              <a:t>- flexors and extensors</a:t>
            </a:r>
          </a:p>
          <a:p>
            <a:r>
              <a:rPr lang="en-US" sz="2400" dirty="0" smtClean="0">
                <a:latin typeface="Times New Roman" pitchFamily="18" charset="0"/>
                <a:cs typeface="Times New Roman" pitchFamily="18" charset="0"/>
              </a:rPr>
              <a:t>Appendages – </a:t>
            </a:r>
            <a:r>
              <a:rPr lang="en-US" sz="2400" dirty="0" err="1" smtClean="0">
                <a:latin typeface="Times New Roman" pitchFamily="18" charset="0"/>
                <a:cs typeface="Times New Roman" pitchFamily="18" charset="0"/>
              </a:rPr>
              <a:t>uniramous</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biramous</a:t>
            </a:r>
            <a:endParaRPr lang="en-IN"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ppunni\Downloads\3-s2.0-B9780123850263000279-f27-04-9780123850263.jpg"/>
          <p:cNvPicPr>
            <a:picLocks noGrp="1" noChangeAspect="1" noChangeArrowheads="1"/>
          </p:cNvPicPr>
          <p:nvPr>
            <p:ph idx="1"/>
          </p:nvPr>
        </p:nvPicPr>
        <p:blipFill>
          <a:blip r:embed="rId2"/>
          <a:srcRect/>
          <a:stretch>
            <a:fillRect/>
          </a:stretch>
        </p:blipFill>
        <p:spPr bwMode="auto">
          <a:xfrm>
            <a:off x="1905000" y="1295400"/>
            <a:ext cx="5915590" cy="41652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Appunni\Downloads\image_thumb-348.png"/>
          <p:cNvPicPr>
            <a:picLocks noGrp="1" noChangeAspect="1" noChangeArrowheads="1"/>
          </p:cNvPicPr>
          <p:nvPr>
            <p:ph idx="1"/>
          </p:nvPr>
        </p:nvPicPr>
        <p:blipFill>
          <a:blip r:embed="rId2"/>
          <a:srcRect/>
          <a:stretch>
            <a:fillRect/>
          </a:stretch>
        </p:blipFill>
        <p:spPr bwMode="auto">
          <a:xfrm>
            <a:off x="118638" y="1905000"/>
            <a:ext cx="8644362" cy="334739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ppunni\Downloads\appendages.gif"/>
          <p:cNvPicPr>
            <a:picLocks noGrp="1" noChangeAspect="1" noChangeArrowheads="1"/>
          </p:cNvPicPr>
          <p:nvPr>
            <p:ph idx="1"/>
          </p:nvPr>
        </p:nvPicPr>
        <p:blipFill>
          <a:blip r:embed="rId2"/>
          <a:srcRect/>
          <a:stretch>
            <a:fillRect/>
          </a:stretch>
        </p:blipFill>
        <p:spPr bwMode="auto">
          <a:xfrm>
            <a:off x="1905001" y="945438"/>
            <a:ext cx="4735506" cy="51807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sz="2400" b="1" dirty="0" smtClean="0">
                <a:latin typeface="Times New Roman" pitchFamily="18" charset="0"/>
                <a:cs typeface="Times New Roman" pitchFamily="18" charset="0"/>
              </a:rPr>
              <a:t>Abdominal appendages</a:t>
            </a:r>
          </a:p>
          <a:p>
            <a:r>
              <a:rPr lang="en-US" sz="2400" dirty="0" smtClean="0">
                <a:latin typeface="Times New Roman" pitchFamily="18" charset="0"/>
                <a:cs typeface="Times New Roman" pitchFamily="18" charset="0"/>
              </a:rPr>
              <a:t>For swimming- called </a:t>
            </a:r>
            <a:r>
              <a:rPr lang="en-US" sz="2400" dirty="0" err="1" smtClean="0">
                <a:latin typeface="Times New Roman" pitchFamily="18" charset="0"/>
                <a:cs typeface="Times New Roman" pitchFamily="18" charset="0"/>
              </a:rPr>
              <a:t>pleopods</a:t>
            </a:r>
            <a:r>
              <a:rPr lang="en-US" sz="2400" dirty="0" smtClean="0">
                <a:latin typeface="Times New Roman" pitchFamily="18" charset="0"/>
                <a:cs typeface="Times New Roman" pitchFamily="18" charset="0"/>
              </a:rPr>
              <a:t> or swimmerets</a:t>
            </a:r>
          </a:p>
          <a:p>
            <a:r>
              <a:rPr lang="en-US" sz="2400" dirty="0" err="1" smtClean="0">
                <a:latin typeface="Times New Roman" pitchFamily="18" charset="0"/>
                <a:cs typeface="Times New Roman" pitchFamily="18" charset="0"/>
              </a:rPr>
              <a:t>Biramous</a:t>
            </a:r>
            <a:r>
              <a:rPr lang="en-US" sz="2400" dirty="0" smtClean="0">
                <a:latin typeface="Times New Roman" pitchFamily="18" charset="0"/>
                <a:cs typeface="Times New Roman" pitchFamily="18" charset="0"/>
              </a:rPr>
              <a:t>- 2 segmented </a:t>
            </a:r>
            <a:r>
              <a:rPr lang="en-US" sz="2400" dirty="0" err="1" smtClean="0">
                <a:latin typeface="Times New Roman" pitchFamily="18" charset="0"/>
                <a:cs typeface="Times New Roman" pitchFamily="18" charset="0"/>
              </a:rPr>
              <a:t>protopodite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unsegmented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exopodite</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endopodite</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Last pair – </a:t>
            </a:r>
            <a:r>
              <a:rPr lang="en-US" sz="2400" b="1" dirty="0" err="1" smtClean="0">
                <a:latin typeface="Times New Roman" pitchFamily="18" charset="0"/>
                <a:cs typeface="Times New Roman" pitchFamily="18" charset="0"/>
              </a:rPr>
              <a:t>uropods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serve as tail fins</a:t>
            </a:r>
          </a:p>
          <a:p>
            <a:r>
              <a:rPr lang="en-US" sz="2400" dirty="0" smtClean="0">
                <a:latin typeface="Times New Roman" pitchFamily="18" charset="0"/>
                <a:cs typeface="Times New Roman" pitchFamily="18" charset="0"/>
              </a:rPr>
              <a:t>In </a:t>
            </a:r>
            <a:r>
              <a:rPr lang="en-US" sz="2400" dirty="0" err="1" smtClean="0">
                <a:latin typeface="Times New Roman" pitchFamily="18" charset="0"/>
                <a:cs typeface="Times New Roman" pitchFamily="18" charset="0"/>
              </a:rPr>
              <a:t>uropod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coxa</a:t>
            </a:r>
            <a:r>
              <a:rPr lang="en-US" sz="2400" dirty="0" smtClean="0">
                <a:latin typeface="Times New Roman" pitchFamily="18" charset="0"/>
                <a:cs typeface="Times New Roman" pitchFamily="18" charset="0"/>
              </a:rPr>
              <a:t> and basis fuse to form single segment – </a:t>
            </a:r>
            <a:r>
              <a:rPr lang="en-US" sz="2400" b="1" dirty="0" err="1" smtClean="0">
                <a:latin typeface="Times New Roman" pitchFamily="18" charset="0"/>
                <a:cs typeface="Times New Roman" pitchFamily="18" charset="0"/>
              </a:rPr>
              <a:t>sympod</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male prawns- 1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pair of </a:t>
            </a:r>
            <a:r>
              <a:rPr lang="en-US" sz="2400" dirty="0" err="1" smtClean="0">
                <a:latin typeface="Times New Roman" pitchFamily="18" charset="0"/>
                <a:cs typeface="Times New Roman" pitchFamily="18" charset="0"/>
              </a:rPr>
              <a:t>pleopods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endopodite</a:t>
            </a:r>
            <a:r>
              <a:rPr lang="en-US" sz="2400" dirty="0" smtClean="0">
                <a:latin typeface="Times New Roman" pitchFamily="18" charset="0"/>
                <a:cs typeface="Times New Roman" pitchFamily="18" charset="0"/>
              </a:rPr>
              <a:t> has small hooks- with this right and left appendages interlock and form </a:t>
            </a:r>
            <a:r>
              <a:rPr lang="en-US" sz="2400" b="1" dirty="0" err="1" smtClean="0">
                <a:latin typeface="Times New Roman" pitchFamily="18" charset="0"/>
                <a:cs typeface="Times New Roman" pitchFamily="18" charset="0"/>
              </a:rPr>
              <a:t>petasma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used for transferring sperms to the </a:t>
            </a:r>
            <a:r>
              <a:rPr lang="en-US" sz="2400" dirty="0" err="1" smtClean="0">
                <a:latin typeface="Times New Roman" pitchFamily="18" charset="0"/>
                <a:cs typeface="Times New Roman" pitchFamily="18" charset="0"/>
              </a:rPr>
              <a:t>thelycum</a:t>
            </a:r>
            <a:r>
              <a:rPr lang="en-US" sz="2400" dirty="0" smtClean="0">
                <a:latin typeface="Times New Roman" pitchFamily="18" charset="0"/>
                <a:cs typeface="Times New Roman" pitchFamily="18" charset="0"/>
              </a:rPr>
              <a:t> of female)</a:t>
            </a:r>
            <a:endParaRPr lang="en-IN"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437"/>
            <a:ext cx="8229600" cy="6659563"/>
          </a:xfrm>
        </p:spPr>
        <p:txBody>
          <a:bodyPr>
            <a:normAutofit lnSpcReduction="10000"/>
          </a:bodyPr>
          <a:lstStyle/>
          <a:p>
            <a:pPr>
              <a:buNone/>
            </a:pPr>
            <a:r>
              <a:rPr lang="en-US" sz="2400" b="1" dirty="0" smtClean="0">
                <a:latin typeface="Times New Roman" pitchFamily="18" charset="0"/>
                <a:cs typeface="Times New Roman" pitchFamily="18" charset="0"/>
              </a:rPr>
              <a:t>Digestive system</a:t>
            </a:r>
          </a:p>
          <a:p>
            <a:r>
              <a:rPr lang="en-US" sz="2400" dirty="0" smtClean="0">
                <a:latin typeface="Times New Roman" pitchFamily="18" charset="0"/>
                <a:cs typeface="Times New Roman" pitchFamily="18" charset="0"/>
              </a:rPr>
              <a:t>Alimentary canal and digestive gland, called </a:t>
            </a:r>
            <a:r>
              <a:rPr lang="en-US" sz="2400" dirty="0" err="1" smtClean="0">
                <a:latin typeface="Times New Roman" pitchFamily="18" charset="0"/>
                <a:cs typeface="Times New Roman" pitchFamily="18" charset="0"/>
              </a:rPr>
              <a:t>hepatopancreas</a:t>
            </a:r>
            <a:r>
              <a:rPr lang="en-US" sz="2400" dirty="0" smtClean="0">
                <a:latin typeface="Times New Roman" pitchFamily="18" charset="0"/>
                <a:cs typeface="Times New Roman" pitchFamily="18" charset="0"/>
              </a:rPr>
              <a:t> or liver</a:t>
            </a:r>
          </a:p>
          <a:p>
            <a:r>
              <a:rPr lang="en-US" sz="2400" dirty="0" smtClean="0">
                <a:latin typeface="Times New Roman" pitchFamily="18" charset="0"/>
                <a:cs typeface="Times New Roman" pitchFamily="18" charset="0"/>
              </a:rPr>
              <a:t>Alimentary canal 3 divisions- </a:t>
            </a:r>
            <a:r>
              <a:rPr lang="en-US" sz="2400" dirty="0" err="1" smtClean="0">
                <a:latin typeface="Times New Roman" pitchFamily="18" charset="0"/>
                <a:cs typeface="Times New Roman" pitchFamily="18" charset="0"/>
              </a:rPr>
              <a:t>stomodaeum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mesodaeum</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proctodaeum</a:t>
            </a:r>
            <a:endParaRPr lang="en-US" sz="2400"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Stomodaeum</a:t>
            </a:r>
            <a:r>
              <a:rPr lang="en-US" sz="2400" dirty="0" smtClean="0">
                <a:latin typeface="Times New Roman" pitchFamily="18" charset="0"/>
                <a:cs typeface="Times New Roman" pitchFamily="18" charset="0"/>
              </a:rPr>
              <a:t> (fore gut) consists of mouth, </a:t>
            </a:r>
            <a:r>
              <a:rPr lang="en-US" sz="2400" dirty="0" err="1" smtClean="0">
                <a:latin typeface="Times New Roman" pitchFamily="18" charset="0"/>
                <a:cs typeface="Times New Roman" pitchFamily="18" charset="0"/>
              </a:rPr>
              <a:t>buccal</a:t>
            </a:r>
            <a:r>
              <a:rPr lang="en-US" sz="2400" dirty="0" smtClean="0">
                <a:latin typeface="Times New Roman" pitchFamily="18" charset="0"/>
                <a:cs typeface="Times New Roman" pitchFamily="18" charset="0"/>
              </a:rPr>
              <a:t> cavity, </a:t>
            </a:r>
            <a:r>
              <a:rPr lang="en-US" sz="2400" dirty="0" err="1" smtClean="0">
                <a:latin typeface="Times New Roman" pitchFamily="18" charset="0"/>
                <a:cs typeface="Times New Roman" pitchFamily="18" charset="0"/>
              </a:rPr>
              <a:t>oesophagus</a:t>
            </a:r>
            <a:r>
              <a:rPr lang="en-US" sz="2400" dirty="0" smtClean="0">
                <a:latin typeface="Times New Roman" pitchFamily="18" charset="0"/>
                <a:cs typeface="Times New Roman" pitchFamily="18" charset="0"/>
              </a:rPr>
              <a:t> and stomach</a:t>
            </a:r>
          </a:p>
          <a:p>
            <a:r>
              <a:rPr lang="en-US" sz="2400" b="1" dirty="0" err="1" smtClean="0">
                <a:latin typeface="Times New Roman" pitchFamily="18" charset="0"/>
                <a:cs typeface="Times New Roman" pitchFamily="18" charset="0"/>
              </a:rPr>
              <a:t>Mesodaeum</a:t>
            </a:r>
            <a:r>
              <a:rPr lang="en-US" sz="2400" dirty="0" smtClean="0">
                <a:latin typeface="Times New Roman" pitchFamily="18" charset="0"/>
                <a:cs typeface="Times New Roman" pitchFamily="18" charset="0"/>
              </a:rPr>
              <a:t> (mid gut)- intestine</a:t>
            </a:r>
          </a:p>
          <a:p>
            <a:r>
              <a:rPr lang="en-US" sz="2400" b="1" dirty="0" err="1" smtClean="0">
                <a:latin typeface="Times New Roman" pitchFamily="18" charset="0"/>
                <a:cs typeface="Times New Roman" pitchFamily="18" charset="0"/>
              </a:rPr>
              <a:t>Proctadaeum</a:t>
            </a:r>
            <a:r>
              <a:rPr lang="en-US" sz="2400" dirty="0" smtClean="0">
                <a:latin typeface="Times New Roman" pitchFamily="18" charset="0"/>
                <a:cs typeface="Times New Roman" pitchFamily="18" charset="0"/>
              </a:rPr>
              <a:t> (hind gut) – rectum and anus</a:t>
            </a:r>
          </a:p>
          <a:p>
            <a:r>
              <a:rPr lang="en-US" sz="2400" b="1" dirty="0" err="1" smtClean="0">
                <a:latin typeface="Times New Roman" pitchFamily="18" charset="0"/>
                <a:cs typeface="Times New Roman" pitchFamily="18" charset="0"/>
              </a:rPr>
              <a:t>Intima</a:t>
            </a:r>
            <a:r>
              <a:rPr lang="en-US" sz="2400" dirty="0" smtClean="0">
                <a:latin typeface="Times New Roman" pitchFamily="18" charset="0"/>
                <a:cs typeface="Times New Roman" pitchFamily="18" charset="0"/>
              </a:rPr>
              <a:t> – internal </a:t>
            </a:r>
            <a:r>
              <a:rPr lang="en-US" sz="2400" dirty="0" err="1" smtClean="0">
                <a:latin typeface="Times New Roman" pitchFamily="18" charset="0"/>
                <a:cs typeface="Times New Roman" pitchFamily="18" charset="0"/>
              </a:rPr>
              <a:t>cuticular</a:t>
            </a:r>
            <a:r>
              <a:rPr lang="en-US" sz="2400" dirty="0" smtClean="0">
                <a:latin typeface="Times New Roman" pitchFamily="18" charset="0"/>
                <a:cs typeface="Times New Roman" pitchFamily="18" charset="0"/>
              </a:rPr>
              <a:t> lining of </a:t>
            </a:r>
            <a:r>
              <a:rPr lang="en-US" sz="2400" dirty="0" err="1" smtClean="0">
                <a:latin typeface="Times New Roman" pitchFamily="18" charset="0"/>
                <a:cs typeface="Times New Roman" pitchFamily="18" charset="0"/>
              </a:rPr>
              <a:t>stomodaeum</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proctodaeum</a:t>
            </a:r>
            <a:endParaRPr lang="en-US" sz="2400"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Mouth</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Situated in between 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and 4</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cephalic segments</a:t>
            </a:r>
          </a:p>
          <a:p>
            <a:r>
              <a:rPr lang="en-US" sz="2400" dirty="0" smtClean="0">
                <a:latin typeface="Times New Roman" pitchFamily="18" charset="0"/>
                <a:cs typeface="Times New Roman" pitchFamily="18" charset="0"/>
              </a:rPr>
              <a:t>Guarded </a:t>
            </a:r>
            <a:r>
              <a:rPr lang="en-US" sz="2400" dirty="0" err="1" smtClean="0">
                <a:latin typeface="Times New Roman" pitchFamily="18" charset="0"/>
                <a:cs typeface="Times New Roman" pitchFamily="18" charset="0"/>
              </a:rPr>
              <a:t>infront</a:t>
            </a:r>
            <a:r>
              <a:rPr lang="en-US" sz="2400" dirty="0" smtClean="0">
                <a:latin typeface="Times New Roman" pitchFamily="18" charset="0"/>
                <a:cs typeface="Times New Roman" pitchFamily="18" charset="0"/>
              </a:rPr>
              <a:t> by </a:t>
            </a:r>
            <a:r>
              <a:rPr lang="en-US" sz="2400" dirty="0" err="1" smtClean="0">
                <a:latin typeface="Times New Roman" pitchFamily="18" charset="0"/>
                <a:cs typeface="Times New Roman" pitchFamily="18" charset="0"/>
              </a:rPr>
              <a:t>chitinous</a:t>
            </a:r>
            <a:r>
              <a:rPr lang="en-US" sz="2400" dirty="0" smtClean="0">
                <a:latin typeface="Times New Roman" pitchFamily="18" charset="0"/>
                <a:cs typeface="Times New Roman" pitchFamily="18" charset="0"/>
              </a:rPr>
              <a:t> plate, called </a:t>
            </a:r>
            <a:r>
              <a:rPr lang="en-US" sz="2400" b="1" dirty="0" smtClean="0">
                <a:latin typeface="Times New Roman" pitchFamily="18" charset="0"/>
                <a:cs typeface="Times New Roman" pitchFamily="18" charset="0"/>
              </a:rPr>
              <a:t>labrum</a:t>
            </a:r>
            <a:r>
              <a:rPr lang="en-US" sz="2400" dirty="0" smtClean="0">
                <a:latin typeface="Times New Roman" pitchFamily="18" charset="0"/>
                <a:cs typeface="Times New Roman" pitchFamily="18" charset="0"/>
              </a:rPr>
              <a:t> or upper lip, on sides- mandibles and behind by </a:t>
            </a:r>
            <a:r>
              <a:rPr lang="en-US" sz="2400" b="1" dirty="0" smtClean="0">
                <a:latin typeface="Times New Roman" pitchFamily="18" charset="0"/>
                <a:cs typeface="Times New Roman" pitchFamily="18" charset="0"/>
              </a:rPr>
              <a:t>labium</a:t>
            </a:r>
            <a:r>
              <a:rPr lang="en-US" sz="2400" dirty="0" smtClean="0">
                <a:latin typeface="Times New Roman" pitchFamily="18" charset="0"/>
                <a:cs typeface="Times New Roman" pitchFamily="18" charset="0"/>
              </a:rPr>
              <a:t> or lower lip</a:t>
            </a:r>
          </a:p>
          <a:p>
            <a:r>
              <a:rPr lang="en-US" sz="2400" dirty="0" smtClean="0">
                <a:latin typeface="Times New Roman" pitchFamily="18" charset="0"/>
                <a:cs typeface="Times New Roman" pitchFamily="18" charset="0"/>
              </a:rPr>
              <a:t>Labrum is </a:t>
            </a:r>
            <a:r>
              <a:rPr lang="en-US" sz="2400" dirty="0" err="1" smtClean="0">
                <a:latin typeface="Times New Roman" pitchFamily="18" charset="0"/>
                <a:cs typeface="Times New Roman" pitchFamily="18" charset="0"/>
              </a:rPr>
              <a:t>bilobed</a:t>
            </a:r>
            <a:r>
              <a:rPr lang="en-US" sz="2400" dirty="0" smtClean="0">
                <a:latin typeface="Times New Roman" pitchFamily="18" charset="0"/>
                <a:cs typeface="Times New Roman" pitchFamily="18" charset="0"/>
              </a:rPr>
              <a:t>- 2 lobes called </a:t>
            </a:r>
            <a:r>
              <a:rPr lang="en-US" sz="2400" dirty="0" err="1" smtClean="0">
                <a:latin typeface="Times New Roman" pitchFamily="18" charset="0"/>
                <a:cs typeface="Times New Roman" pitchFamily="18" charset="0"/>
              </a:rPr>
              <a:t>paragnathae</a:t>
            </a:r>
            <a:endParaRPr lang="en-IN"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686800" cy="6324600"/>
          </a:xfrm>
        </p:spPr>
        <p:txBody>
          <a:bodyPr>
            <a:normAutofit lnSpcReduction="10000"/>
          </a:bodyPr>
          <a:lstStyle/>
          <a:p>
            <a:pPr>
              <a:buNone/>
            </a:pPr>
            <a:r>
              <a:rPr lang="en-US" sz="2400" b="1" dirty="0" err="1" smtClean="0">
                <a:latin typeface="Times New Roman" pitchFamily="18" charset="0"/>
                <a:cs typeface="Times New Roman" pitchFamily="18" charset="0"/>
              </a:rPr>
              <a:t>Buccal</a:t>
            </a:r>
            <a:r>
              <a:rPr lang="en-US" sz="2400" b="1" dirty="0" smtClean="0">
                <a:latin typeface="Times New Roman" pitchFamily="18" charset="0"/>
                <a:cs typeface="Times New Roman" pitchFamily="18" charset="0"/>
              </a:rPr>
              <a:t> cavity</a:t>
            </a:r>
            <a:r>
              <a:rPr lang="en-US" sz="2400" dirty="0" smtClean="0">
                <a:latin typeface="Times New Roman" pitchFamily="18" charset="0"/>
                <a:cs typeface="Times New Roman" pitchFamily="18" charset="0"/>
              </a:rPr>
              <a:t> (compressed chamber)</a:t>
            </a:r>
            <a:r>
              <a:rPr lang="en-US" sz="2400" b="1" dirty="0" smtClean="0">
                <a:latin typeface="Times New Roman" pitchFamily="18" charset="0"/>
                <a:cs typeface="Times New Roman" pitchFamily="18" charset="0"/>
              </a:rPr>
              <a:t>  and </a:t>
            </a:r>
            <a:r>
              <a:rPr lang="en-US" sz="2400" b="1" dirty="0" err="1" smtClean="0">
                <a:latin typeface="Times New Roman" pitchFamily="18" charset="0"/>
                <a:cs typeface="Times New Roman" pitchFamily="18" charset="0"/>
              </a:rPr>
              <a:t>oesophagus</a:t>
            </a:r>
            <a:endParaRPr lang="en-US" sz="2400" b="1"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Stomach </a:t>
            </a:r>
          </a:p>
          <a:p>
            <a:r>
              <a:rPr lang="en-US" sz="2400" dirty="0" smtClean="0">
                <a:latin typeface="Times New Roman" pitchFamily="18" charset="0"/>
                <a:cs typeface="Times New Roman" pitchFamily="18" charset="0"/>
              </a:rPr>
              <a:t>Spacious chamber</a:t>
            </a:r>
          </a:p>
          <a:p>
            <a:r>
              <a:rPr lang="en-US" sz="2400" dirty="0" smtClean="0">
                <a:latin typeface="Times New Roman" pitchFamily="18" charset="0"/>
                <a:cs typeface="Times New Roman" pitchFamily="18" charset="0"/>
              </a:rPr>
              <a:t>Divisions- </a:t>
            </a:r>
            <a:r>
              <a:rPr lang="en-US" sz="2400" b="1" dirty="0" smtClean="0">
                <a:latin typeface="Times New Roman" pitchFamily="18" charset="0"/>
                <a:cs typeface="Times New Roman" pitchFamily="18" charset="0"/>
              </a:rPr>
              <a:t>cardiac</a:t>
            </a:r>
            <a:r>
              <a:rPr lang="en-US" sz="2400" dirty="0" smtClean="0">
                <a:latin typeface="Times New Roman" pitchFamily="18" charset="0"/>
                <a:cs typeface="Times New Roman" pitchFamily="18" charset="0"/>
              </a:rPr>
              <a:t> (for storage and grinding of food) and </a:t>
            </a:r>
            <a:r>
              <a:rPr lang="en-US" sz="2400" b="1" dirty="0" smtClean="0">
                <a:latin typeface="Times New Roman" pitchFamily="18" charset="0"/>
                <a:cs typeface="Times New Roman" pitchFamily="18" charset="0"/>
              </a:rPr>
              <a:t>pyloric</a:t>
            </a:r>
            <a:r>
              <a:rPr lang="en-US" sz="2400" dirty="0" smtClean="0">
                <a:latin typeface="Times New Roman" pitchFamily="18" charset="0"/>
                <a:cs typeface="Times New Roman" pitchFamily="18" charset="0"/>
              </a:rPr>
              <a:t> stomach(for sorting and straining of food)</a:t>
            </a:r>
          </a:p>
          <a:p>
            <a:r>
              <a:rPr lang="en-US" sz="2400" dirty="0" smtClean="0">
                <a:latin typeface="Times New Roman" pitchFamily="18" charset="0"/>
                <a:cs typeface="Times New Roman" pitchFamily="18" charset="0"/>
              </a:rPr>
              <a:t>On the floor of cardiac stomach- there are </a:t>
            </a:r>
            <a:r>
              <a:rPr lang="en-US" sz="2400" dirty="0" err="1" smtClean="0">
                <a:latin typeface="Times New Roman" pitchFamily="18" charset="0"/>
                <a:cs typeface="Times New Roman" pitchFamily="18" charset="0"/>
              </a:rPr>
              <a:t>cuticular</a:t>
            </a:r>
            <a:r>
              <a:rPr lang="en-US" sz="2400" dirty="0" smtClean="0">
                <a:latin typeface="Times New Roman" pitchFamily="18" charset="0"/>
                <a:cs typeface="Times New Roman" pitchFamily="18" charset="0"/>
              </a:rPr>
              <a:t> folds with setae and </a:t>
            </a:r>
            <a:r>
              <a:rPr lang="en-US" sz="2400" dirty="0" err="1" smtClean="0">
                <a:latin typeface="Times New Roman" pitchFamily="18" charset="0"/>
                <a:cs typeface="Times New Roman" pitchFamily="18" charset="0"/>
              </a:rPr>
              <a:t>spicules</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Also has many tooth like </a:t>
            </a:r>
            <a:r>
              <a:rPr lang="en-US" sz="2400" dirty="0" err="1" smtClean="0">
                <a:latin typeface="Times New Roman" pitchFamily="18" charset="0"/>
                <a:cs typeface="Times New Roman" pitchFamily="18" charset="0"/>
              </a:rPr>
              <a:t>denticles</a:t>
            </a:r>
            <a:r>
              <a:rPr lang="en-US" sz="2400" dirty="0" smtClean="0">
                <a:latin typeface="Times New Roman" pitchFamily="18" charset="0"/>
                <a:cs typeface="Times New Roman" pitchFamily="18" charset="0"/>
              </a:rPr>
              <a:t>- serve as internal </a:t>
            </a:r>
            <a:r>
              <a:rPr lang="en-US" sz="2400" dirty="0" err="1" smtClean="0">
                <a:latin typeface="Times New Roman" pitchFamily="18" charset="0"/>
                <a:cs typeface="Times New Roman" pitchFamily="18" charset="0"/>
              </a:rPr>
              <a:t>masticatory</a:t>
            </a:r>
            <a:r>
              <a:rPr lang="en-US" sz="2400" dirty="0" smtClean="0">
                <a:latin typeface="Times New Roman" pitchFamily="18" charset="0"/>
                <a:cs typeface="Times New Roman" pitchFamily="18" charset="0"/>
              </a:rPr>
              <a:t> apparatus- called </a:t>
            </a:r>
            <a:r>
              <a:rPr lang="en-US" sz="2400" b="1" dirty="0" smtClean="0">
                <a:latin typeface="Times New Roman" pitchFamily="18" charset="0"/>
                <a:cs typeface="Times New Roman" pitchFamily="18" charset="0"/>
              </a:rPr>
              <a:t>gastric</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mill</a:t>
            </a:r>
          </a:p>
          <a:p>
            <a:r>
              <a:rPr lang="en-US" sz="2400" dirty="0" smtClean="0">
                <a:latin typeface="Times New Roman" pitchFamily="18" charset="0"/>
                <a:cs typeface="Times New Roman" pitchFamily="18" charset="0"/>
              </a:rPr>
              <a:t>Pyloric stomach also has </a:t>
            </a:r>
            <a:r>
              <a:rPr lang="en-US" sz="2400" dirty="0" err="1" smtClean="0">
                <a:latin typeface="Times New Roman" pitchFamily="18" charset="0"/>
                <a:cs typeface="Times New Roman" pitchFamily="18" charset="0"/>
              </a:rPr>
              <a:t>cuticular</a:t>
            </a:r>
            <a:r>
              <a:rPr lang="en-US" sz="2400" dirty="0" smtClean="0">
                <a:latin typeface="Times New Roman" pitchFamily="18" charset="0"/>
                <a:cs typeface="Times New Roman" pitchFamily="18" charset="0"/>
              </a:rPr>
              <a:t> folds- called </a:t>
            </a:r>
            <a:r>
              <a:rPr lang="en-US" sz="2400" b="1" dirty="0" smtClean="0">
                <a:latin typeface="Times New Roman" pitchFamily="18" charset="0"/>
                <a:cs typeface="Times New Roman" pitchFamily="18" charset="0"/>
              </a:rPr>
              <a:t>lappets</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valvulae</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also has a filtering apparatus, formed of </a:t>
            </a:r>
            <a:r>
              <a:rPr lang="en-US" sz="2400" dirty="0" err="1" smtClean="0">
                <a:latin typeface="Times New Roman" pitchFamily="18" charset="0"/>
                <a:cs typeface="Times New Roman" pitchFamily="18" charset="0"/>
              </a:rPr>
              <a:t>chitinous</a:t>
            </a:r>
            <a:r>
              <a:rPr lang="en-US" sz="2400" dirty="0" smtClean="0">
                <a:latin typeface="Times New Roman" pitchFamily="18" charset="0"/>
                <a:cs typeface="Times New Roman" pitchFamily="18" charset="0"/>
              </a:rPr>
              <a:t> plates and comb like bristles</a:t>
            </a:r>
          </a:p>
          <a:p>
            <a:r>
              <a:rPr lang="en-US" sz="2400" dirty="0" smtClean="0">
                <a:latin typeface="Times New Roman" pitchFamily="18" charset="0"/>
                <a:cs typeface="Times New Roman" pitchFamily="18" charset="0"/>
              </a:rPr>
              <a:t>Then comes intestine, leads to rectum, opens out by anus(guarded by muscular sphincter)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None/>
            </a:pPr>
            <a:r>
              <a:rPr lang="en-US" sz="2400" b="1" dirty="0" smtClean="0">
                <a:latin typeface="Times New Roman" pitchFamily="18" charset="0"/>
                <a:cs typeface="Times New Roman" pitchFamily="18" charset="0"/>
              </a:rPr>
              <a:t>Digestive gland</a:t>
            </a:r>
          </a:p>
          <a:p>
            <a:r>
              <a:rPr lang="en-US" sz="2400" dirty="0" smtClean="0">
                <a:latin typeface="Times New Roman" pitchFamily="18" charset="0"/>
                <a:cs typeface="Times New Roman" pitchFamily="18" charset="0"/>
              </a:rPr>
              <a:t>Only digestive gland is the </a:t>
            </a:r>
            <a:r>
              <a:rPr lang="en-US" sz="2400" dirty="0" err="1" smtClean="0">
                <a:latin typeface="Times New Roman" pitchFamily="18" charset="0"/>
                <a:cs typeface="Times New Roman" pitchFamily="18" charset="0"/>
              </a:rPr>
              <a:t>bilobed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hepatopancreas</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Surrounds the stomach</a:t>
            </a:r>
          </a:p>
          <a:p>
            <a:r>
              <a:rPr lang="en-US" sz="2400" dirty="0" smtClean="0">
                <a:latin typeface="Times New Roman" pitchFamily="18" charset="0"/>
                <a:cs typeface="Times New Roman" pitchFamily="18" charset="0"/>
              </a:rPr>
              <a:t>Develop from mid gut as hepatic </a:t>
            </a:r>
            <a:r>
              <a:rPr lang="en-US" sz="2400" dirty="0" err="1" smtClean="0">
                <a:latin typeface="Times New Roman" pitchFamily="18" charset="0"/>
                <a:cs typeface="Times New Roman" pitchFamily="18" charset="0"/>
              </a:rPr>
              <a:t>caeca</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Formed of branching tubules held together by connective tissue called </a:t>
            </a:r>
            <a:r>
              <a:rPr lang="en-US" sz="2400" b="1" dirty="0" smtClean="0">
                <a:latin typeface="Times New Roman" pitchFamily="18" charset="0"/>
                <a:cs typeface="Times New Roman" pitchFamily="18" charset="0"/>
              </a:rPr>
              <a:t>tunica </a:t>
            </a:r>
            <a:r>
              <a:rPr lang="en-US" sz="2400" b="1" dirty="0" err="1" smtClean="0">
                <a:latin typeface="Times New Roman" pitchFamily="18" charset="0"/>
                <a:cs typeface="Times New Roman" pitchFamily="18" charset="0"/>
              </a:rPr>
              <a:t>propria</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From each lobe is </a:t>
            </a:r>
            <a:r>
              <a:rPr lang="en-US" sz="2400" dirty="0" err="1" smtClean="0">
                <a:latin typeface="Times New Roman" pitchFamily="18" charset="0"/>
                <a:cs typeface="Times New Roman" pitchFamily="18" charset="0"/>
              </a:rPr>
              <a:t>hetatopancreatic</a:t>
            </a:r>
            <a:r>
              <a:rPr lang="en-US" sz="2400" dirty="0" smtClean="0">
                <a:latin typeface="Times New Roman" pitchFamily="18" charset="0"/>
                <a:cs typeface="Times New Roman" pitchFamily="18" charset="0"/>
              </a:rPr>
              <a:t> duct</a:t>
            </a:r>
          </a:p>
          <a:p>
            <a:r>
              <a:rPr lang="en-US" sz="2400" dirty="0" smtClean="0">
                <a:latin typeface="Times New Roman" pitchFamily="18" charset="0"/>
                <a:cs typeface="Times New Roman" pitchFamily="18" charset="0"/>
              </a:rPr>
              <a:t>Serves the function of liver, pancreas and intestinal glands of vertebrates</a:t>
            </a:r>
          </a:p>
          <a:p>
            <a:r>
              <a:rPr lang="en-US" sz="2400" dirty="0" smtClean="0">
                <a:latin typeface="Times New Roman" pitchFamily="18" charset="0"/>
                <a:cs typeface="Times New Roman" pitchFamily="18" charset="0"/>
              </a:rPr>
              <a:t>Secretes </a:t>
            </a:r>
            <a:r>
              <a:rPr lang="en-US" sz="2400" dirty="0" err="1" smtClean="0">
                <a:latin typeface="Times New Roman" pitchFamily="18" charset="0"/>
                <a:cs typeface="Times New Roman" pitchFamily="18" charset="0"/>
              </a:rPr>
              <a:t>proteolytic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amylolytic</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lipolytic</a:t>
            </a:r>
            <a:r>
              <a:rPr lang="en-US" sz="2400" dirty="0" smtClean="0">
                <a:latin typeface="Times New Roman" pitchFamily="18" charset="0"/>
                <a:cs typeface="Times New Roman" pitchFamily="18" charset="0"/>
              </a:rPr>
              <a:t> enzymes</a:t>
            </a:r>
          </a:p>
          <a:p>
            <a:r>
              <a:rPr lang="en-US" sz="2400" dirty="0" smtClean="0">
                <a:latin typeface="Times New Roman" pitchFamily="18" charset="0"/>
                <a:cs typeface="Times New Roman" pitchFamily="18" charset="0"/>
              </a:rPr>
              <a:t>Stores glycogen, fats and calcium and absorbs digested food</a:t>
            </a:r>
            <a:endParaRPr lang="en-IN" sz="24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a:buNone/>
            </a:pPr>
            <a:r>
              <a:rPr lang="en-US" sz="2400" b="1" dirty="0" smtClean="0">
                <a:latin typeface="Times New Roman" pitchFamily="18" charset="0"/>
                <a:cs typeface="Times New Roman" pitchFamily="18" charset="0"/>
              </a:rPr>
              <a:t>Feeding and digestion</a:t>
            </a:r>
          </a:p>
          <a:p>
            <a:r>
              <a:rPr lang="en-US" sz="2400" dirty="0" smtClean="0">
                <a:latin typeface="Times New Roman" pitchFamily="18" charset="0"/>
                <a:cs typeface="Times New Roman" pitchFamily="18" charset="0"/>
              </a:rPr>
              <a:t>Omnivores – </a:t>
            </a:r>
            <a:r>
              <a:rPr lang="en-US" sz="2400" dirty="0" err="1" smtClean="0">
                <a:latin typeface="Times New Roman" pitchFamily="18" charset="0"/>
                <a:cs typeface="Times New Roman" pitchFamily="18" charset="0"/>
              </a:rPr>
              <a:t>planktonic</a:t>
            </a:r>
            <a:r>
              <a:rPr lang="en-US" sz="2400" dirty="0" smtClean="0">
                <a:latin typeface="Times New Roman" pitchFamily="18" charset="0"/>
                <a:cs typeface="Times New Roman" pitchFamily="18" charset="0"/>
              </a:rPr>
              <a:t> organisms</a:t>
            </a:r>
          </a:p>
          <a:p>
            <a:r>
              <a:rPr lang="en-US" sz="2400" dirty="0" err="1" smtClean="0">
                <a:latin typeface="Times New Roman" pitchFamily="18" charset="0"/>
                <a:cs typeface="Times New Roman" pitchFamily="18" charset="0"/>
              </a:rPr>
              <a:t>Chelipeds</a:t>
            </a:r>
            <a:r>
              <a:rPr lang="en-US" sz="2400" dirty="0" smtClean="0">
                <a:latin typeface="Times New Roman" pitchFamily="18" charset="0"/>
                <a:cs typeface="Times New Roman" pitchFamily="18" charset="0"/>
              </a:rPr>
              <a:t>(food collection) –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maxialle</a:t>
            </a:r>
            <a:r>
              <a:rPr lang="en-US" sz="2400" dirty="0" smtClean="0">
                <a:latin typeface="Times New Roman" pitchFamily="18" charset="0"/>
                <a:cs typeface="Times New Roman" pitchFamily="18" charset="0"/>
              </a:rPr>
              <a:t>(push food into mouth) – mandibles(food cut into pieces - mastication) – maxillae and </a:t>
            </a:r>
            <a:r>
              <a:rPr lang="en-US" sz="2400" dirty="0" err="1" smtClean="0">
                <a:latin typeface="Times New Roman" pitchFamily="18" charset="0"/>
                <a:cs typeface="Times New Roman" pitchFamily="18" charset="0"/>
              </a:rPr>
              <a:t>maxillipeds</a:t>
            </a:r>
            <a:r>
              <a:rPr lang="en-US" sz="2400" dirty="0" smtClean="0">
                <a:latin typeface="Times New Roman" pitchFamily="18" charset="0"/>
                <a:cs typeface="Times New Roman" pitchFamily="18" charset="0"/>
              </a:rPr>
              <a:t>(masticated food is pushed to </a:t>
            </a:r>
            <a:r>
              <a:rPr lang="en-US" sz="2400" dirty="0" err="1" smtClean="0">
                <a:latin typeface="Times New Roman" pitchFamily="18" charset="0"/>
                <a:cs typeface="Times New Roman" pitchFamily="18" charset="0"/>
              </a:rPr>
              <a:t>oesophagus</a:t>
            </a:r>
            <a:r>
              <a:rPr lang="en-US" sz="2400" dirty="0" smtClean="0">
                <a:latin typeface="Times New Roman" pitchFamily="18" charset="0"/>
                <a:cs typeface="Times New Roman" pitchFamily="18" charset="0"/>
              </a:rPr>
              <a:t>) – reach stomach through peristaltic movements of </a:t>
            </a:r>
            <a:r>
              <a:rPr lang="en-US" sz="2400" dirty="0" err="1" smtClean="0">
                <a:latin typeface="Times New Roman" pitchFamily="18" charset="0"/>
                <a:cs typeface="Times New Roman" pitchFamily="18" charset="0"/>
              </a:rPr>
              <a:t>oesophagus</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stomach- food mixed with digestive enzymes and get pulverized, strained and sorted</a:t>
            </a:r>
          </a:p>
          <a:p>
            <a:r>
              <a:rPr lang="en-US" sz="2400" dirty="0" smtClean="0">
                <a:latin typeface="Times New Roman" pitchFamily="18" charset="0"/>
                <a:cs typeface="Times New Roman" pitchFamily="18" charset="0"/>
              </a:rPr>
              <a:t>In cardiac stomach- internal mastication and churning – further contraction and expansion of stomach leads to crushing and grinding of food by gastric mill – churning(mixing with </a:t>
            </a:r>
            <a:r>
              <a:rPr lang="en-US" sz="2400" dirty="0" err="1" smtClean="0">
                <a:latin typeface="Times New Roman" pitchFamily="18" charset="0"/>
                <a:cs typeface="Times New Roman" pitchFamily="18" charset="0"/>
              </a:rPr>
              <a:t>hepatopancreatic</a:t>
            </a:r>
            <a:r>
              <a:rPr lang="en-US" sz="2400" dirty="0" smtClean="0">
                <a:latin typeface="Times New Roman" pitchFamily="18" charset="0"/>
                <a:cs typeface="Times New Roman" pitchFamily="18" charset="0"/>
              </a:rPr>
              <a:t> secretions)</a:t>
            </a:r>
          </a:p>
          <a:p>
            <a:r>
              <a:rPr lang="en-US" sz="2400" dirty="0" smtClean="0">
                <a:latin typeface="Times New Roman" pitchFamily="18" charset="0"/>
                <a:cs typeface="Times New Roman" pitchFamily="18" charset="0"/>
              </a:rPr>
              <a:t>Digestion mostly in cardiac stomach – sometimes in </a:t>
            </a:r>
            <a:r>
              <a:rPr lang="en-US" sz="2400" dirty="0" err="1" smtClean="0">
                <a:latin typeface="Times New Roman" pitchFamily="18" charset="0"/>
                <a:cs typeface="Times New Roman" pitchFamily="18" charset="0"/>
              </a:rPr>
              <a:t>hepatopancreas</a:t>
            </a:r>
            <a:r>
              <a:rPr lang="en-US" sz="2400" dirty="0" smtClean="0">
                <a:latin typeface="Times New Roman" pitchFamily="18" charset="0"/>
                <a:cs typeface="Times New Roman" pitchFamily="18" charset="0"/>
              </a:rPr>
              <a:t> wherein they are ingested and digested by some </a:t>
            </a:r>
            <a:r>
              <a:rPr lang="en-US" sz="2400" dirty="0" err="1" smtClean="0">
                <a:latin typeface="Times New Roman" pitchFamily="18" charset="0"/>
                <a:cs typeface="Times New Roman" pitchFamily="18" charset="0"/>
              </a:rPr>
              <a:t>phagocytic</a:t>
            </a:r>
            <a:r>
              <a:rPr lang="en-US" sz="2400" dirty="0" smtClean="0">
                <a:latin typeface="Times New Roman" pitchFamily="18" charset="0"/>
                <a:cs typeface="Times New Roman" pitchFamily="18" charset="0"/>
              </a:rPr>
              <a:t> cells</a:t>
            </a:r>
          </a:p>
          <a:p>
            <a:r>
              <a:rPr lang="en-US" sz="2400" dirty="0" smtClean="0">
                <a:latin typeface="Times New Roman" pitchFamily="18" charset="0"/>
                <a:cs typeface="Times New Roman" pitchFamily="18" charset="0"/>
              </a:rPr>
              <a:t>Absorption mostly in </a:t>
            </a:r>
            <a:r>
              <a:rPr lang="en-US" sz="2400" dirty="0" err="1" smtClean="0">
                <a:latin typeface="Times New Roman" pitchFamily="18" charset="0"/>
                <a:cs typeface="Times New Roman" pitchFamily="18" charset="0"/>
              </a:rPr>
              <a:t>hepatopancreas</a:t>
            </a:r>
            <a:r>
              <a:rPr lang="en-US" sz="2400" dirty="0" smtClean="0">
                <a:latin typeface="Times New Roman" pitchFamily="18" charset="0"/>
                <a:cs typeface="Times New Roman" pitchFamily="18" charset="0"/>
              </a:rPr>
              <a:t>- some in intestine</a:t>
            </a:r>
            <a:endParaRPr lang="en-IN"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248400"/>
          </a:xfrm>
        </p:spPr>
        <p:txBody>
          <a:bodyPr>
            <a:normAutofit/>
          </a:bodyPr>
          <a:lstStyle/>
          <a:p>
            <a:r>
              <a:rPr lang="en-US" sz="2400" dirty="0" smtClean="0">
                <a:latin typeface="Times New Roman" pitchFamily="18" charset="0"/>
                <a:cs typeface="Times New Roman" pitchFamily="18" charset="0"/>
              </a:rPr>
              <a:t>After gastric digestion, the pyloric filter separates the digested food and diverts it into </a:t>
            </a:r>
            <a:r>
              <a:rPr lang="en-US" sz="2400" dirty="0" err="1" smtClean="0">
                <a:latin typeface="Times New Roman" pitchFamily="18" charset="0"/>
                <a:cs typeface="Times New Roman" pitchFamily="18" charset="0"/>
              </a:rPr>
              <a:t>hepatopancreas</a:t>
            </a:r>
            <a:r>
              <a:rPr lang="en-US" sz="2400" dirty="0" smtClean="0">
                <a:latin typeface="Times New Roman" pitchFamily="18" charset="0"/>
                <a:cs typeface="Times New Roman" pitchFamily="18" charset="0"/>
              </a:rPr>
              <a:t> via </a:t>
            </a:r>
            <a:r>
              <a:rPr lang="en-US" sz="2400" dirty="0" err="1" smtClean="0">
                <a:latin typeface="Times New Roman" pitchFamily="18" charset="0"/>
                <a:cs typeface="Times New Roman" pitchFamily="18" charset="0"/>
              </a:rPr>
              <a:t>hepatopancreatic</a:t>
            </a:r>
            <a:r>
              <a:rPr lang="en-US" sz="2400" dirty="0" smtClean="0">
                <a:latin typeface="Times New Roman" pitchFamily="18" charset="0"/>
                <a:cs typeface="Times New Roman" pitchFamily="18" charset="0"/>
              </a:rPr>
              <a:t> ducts</a:t>
            </a:r>
          </a:p>
          <a:p>
            <a:r>
              <a:rPr lang="en-US" sz="2400" dirty="0" smtClean="0">
                <a:latin typeface="Times New Roman" pitchFamily="18" charset="0"/>
                <a:cs typeface="Times New Roman" pitchFamily="18" charset="0"/>
              </a:rPr>
              <a:t>The absorptive cells of </a:t>
            </a:r>
            <a:r>
              <a:rPr lang="en-US" sz="2400" dirty="0" err="1" smtClean="0">
                <a:latin typeface="Times New Roman" pitchFamily="18" charset="0"/>
                <a:cs typeface="Times New Roman" pitchFamily="18" charset="0"/>
              </a:rPr>
              <a:t>hepato</a:t>
            </a:r>
            <a:r>
              <a:rPr lang="en-US" sz="2400" dirty="0" smtClean="0">
                <a:latin typeface="Times New Roman" pitchFamily="18" charset="0"/>
                <a:cs typeface="Times New Roman" pitchFamily="18" charset="0"/>
              </a:rPr>
              <a:t> pancreas absorb it</a:t>
            </a:r>
          </a:p>
          <a:p>
            <a:r>
              <a:rPr lang="en-US" sz="2400" dirty="0" smtClean="0">
                <a:latin typeface="Times New Roman" pitchFamily="18" charset="0"/>
                <a:cs typeface="Times New Roman" pitchFamily="18" charset="0"/>
              </a:rPr>
              <a:t>Excess nutrients are stored in the </a:t>
            </a:r>
            <a:r>
              <a:rPr lang="en-US" sz="2400" dirty="0" err="1" smtClean="0">
                <a:latin typeface="Times New Roman" pitchFamily="18" charset="0"/>
                <a:cs typeface="Times New Roman" pitchFamily="18" charset="0"/>
              </a:rPr>
              <a:t>hepatopancreas</a:t>
            </a:r>
            <a:r>
              <a:rPr lang="en-US" sz="2400" dirty="0" smtClean="0">
                <a:latin typeface="Times New Roman" pitchFamily="18" charset="0"/>
                <a:cs typeface="Times New Roman" pitchFamily="18" charset="0"/>
              </a:rPr>
              <a:t> as glycogen and fats</a:t>
            </a:r>
          </a:p>
          <a:p>
            <a:r>
              <a:rPr lang="en-US" sz="2400" dirty="0" smtClean="0">
                <a:latin typeface="Times New Roman" pitchFamily="18" charset="0"/>
                <a:cs typeface="Times New Roman" pitchFamily="18" charset="0"/>
              </a:rPr>
              <a:t>Undigested residue or </a:t>
            </a:r>
            <a:r>
              <a:rPr lang="en-US" sz="2400" dirty="0" err="1" smtClean="0">
                <a:latin typeface="Times New Roman" pitchFamily="18" charset="0"/>
                <a:cs typeface="Times New Roman" pitchFamily="18" charset="0"/>
              </a:rPr>
              <a:t>faeces</a:t>
            </a:r>
            <a:r>
              <a:rPr lang="en-US" sz="2400" dirty="0" smtClean="0">
                <a:latin typeface="Times New Roman" pitchFamily="18" charset="0"/>
                <a:cs typeface="Times New Roman" pitchFamily="18" charset="0"/>
              </a:rPr>
              <a:t> is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forced from stomach to intestine and finally passed to outside by peristaltic movements of gut wall</a:t>
            </a:r>
            <a:endParaRPr lang="en-IN"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553200"/>
          </a:xfrm>
        </p:spPr>
        <p:txBody>
          <a:bodyPr>
            <a:normAutofit/>
          </a:bodyPr>
          <a:lstStyle/>
          <a:p>
            <a:pPr>
              <a:buNone/>
            </a:pPr>
            <a:r>
              <a:rPr lang="en-US" sz="2400" b="1" dirty="0" smtClean="0">
                <a:latin typeface="Times New Roman" pitchFamily="18" charset="0"/>
                <a:cs typeface="Times New Roman" pitchFamily="18" charset="0"/>
              </a:rPr>
              <a:t>Respiratory system</a:t>
            </a:r>
          </a:p>
          <a:p>
            <a:r>
              <a:rPr lang="en-US" sz="2400" dirty="0" smtClean="0">
                <a:latin typeface="Times New Roman" pitchFamily="18" charset="0"/>
                <a:cs typeface="Times New Roman" pitchFamily="18" charset="0"/>
              </a:rPr>
              <a:t>Include </a:t>
            </a:r>
            <a:r>
              <a:rPr lang="en-US" sz="2400" b="1" dirty="0" smtClean="0">
                <a:latin typeface="Times New Roman" pitchFamily="18" charset="0"/>
                <a:cs typeface="Times New Roman" pitchFamily="18" charset="0"/>
              </a:rPr>
              <a:t>gills</a:t>
            </a:r>
            <a:r>
              <a:rPr lang="en-US" sz="2400" dirty="0" smtClean="0">
                <a:latin typeface="Times New Roman" pitchFamily="18" charset="0"/>
                <a:cs typeface="Times New Roman" pitchFamily="18" charset="0"/>
              </a:rPr>
              <a:t> or </a:t>
            </a:r>
            <a:r>
              <a:rPr lang="en-US" sz="2400" b="1" dirty="0" err="1" smtClean="0">
                <a:latin typeface="Times New Roman" pitchFamily="18" charset="0"/>
                <a:cs typeface="Times New Roman" pitchFamily="18" charset="0"/>
              </a:rPr>
              <a:t>branchiae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principal</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Epipodites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or </a:t>
            </a:r>
            <a:r>
              <a:rPr lang="en-US" sz="2400" b="1" dirty="0" err="1" smtClean="0">
                <a:latin typeface="Times New Roman" pitchFamily="18" charset="0"/>
                <a:cs typeface="Times New Roman" pitchFamily="18" charset="0"/>
              </a:rPr>
              <a:t>mastigobranchiae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the </a:t>
            </a:r>
            <a:r>
              <a:rPr lang="en-US" sz="2400" b="1" dirty="0" smtClean="0">
                <a:latin typeface="Times New Roman" pitchFamily="18" charset="0"/>
                <a:cs typeface="Times New Roman" pitchFamily="18" charset="0"/>
              </a:rPr>
              <a:t>vascular lining of </a:t>
            </a:r>
            <a:r>
              <a:rPr lang="en-US" sz="2400" b="1" dirty="0" err="1" smtClean="0">
                <a:latin typeface="Times New Roman" pitchFamily="18" charset="0"/>
                <a:cs typeface="Times New Roman" pitchFamily="18" charset="0"/>
              </a:rPr>
              <a:t>branchiostegites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accessory respiratory structures</a:t>
            </a:r>
          </a:p>
          <a:p>
            <a:r>
              <a:rPr lang="en-US" sz="2400" b="1" dirty="0" smtClean="0">
                <a:latin typeface="Times New Roman" pitchFamily="18" charset="0"/>
                <a:cs typeface="Times New Roman" pitchFamily="18" charset="0"/>
              </a:rPr>
              <a:t>Gills -  </a:t>
            </a:r>
            <a:r>
              <a:rPr lang="en-US" sz="2400" dirty="0" smtClean="0">
                <a:latin typeface="Times New Roman" pitchFamily="18" charset="0"/>
                <a:cs typeface="Times New Roman" pitchFamily="18" charset="0"/>
              </a:rPr>
              <a:t>vascular and feathery or plumose outgrowths from the thoracic appendages</a:t>
            </a:r>
          </a:p>
          <a:p>
            <a:r>
              <a:rPr lang="en-US" sz="2400" dirty="0" smtClean="0">
                <a:latin typeface="Times New Roman" pitchFamily="18" charset="0"/>
                <a:cs typeface="Times New Roman" pitchFamily="18" charset="0"/>
              </a:rPr>
              <a:t>18 gills on each side, lodged in the </a:t>
            </a:r>
            <a:r>
              <a:rPr lang="en-US" sz="2400" dirty="0" err="1" smtClean="0">
                <a:latin typeface="Times New Roman" pitchFamily="18" charset="0"/>
                <a:cs typeface="Times New Roman" pitchFamily="18" charset="0"/>
              </a:rPr>
              <a:t>branchial</a:t>
            </a:r>
            <a:r>
              <a:rPr lang="en-US" sz="2400" dirty="0" smtClean="0">
                <a:latin typeface="Times New Roman" pitchFamily="18" charset="0"/>
                <a:cs typeface="Times New Roman" pitchFamily="18" charset="0"/>
              </a:rPr>
              <a:t> chamber in between the </a:t>
            </a:r>
            <a:r>
              <a:rPr lang="en-US" sz="2400" dirty="0" err="1" smtClean="0">
                <a:latin typeface="Times New Roman" pitchFamily="18" charset="0"/>
                <a:cs typeface="Times New Roman" pitchFamily="18" charset="0"/>
              </a:rPr>
              <a:t>branchiostegite</a:t>
            </a:r>
            <a:r>
              <a:rPr lang="en-US" sz="2400" dirty="0" smtClean="0">
                <a:latin typeface="Times New Roman" pitchFamily="18" charset="0"/>
                <a:cs typeface="Times New Roman" pitchFamily="18" charset="0"/>
              </a:rPr>
              <a:t> and the thoracic wall</a:t>
            </a:r>
          </a:p>
          <a:p>
            <a:r>
              <a:rPr lang="en-US" sz="2400" dirty="0" smtClean="0">
                <a:latin typeface="Times New Roman" pitchFamily="18" charset="0"/>
                <a:cs typeface="Times New Roman" pitchFamily="18" charset="0"/>
              </a:rPr>
              <a:t>Each gills is a </a:t>
            </a:r>
            <a:r>
              <a:rPr lang="en-US" sz="2400" dirty="0" err="1" smtClean="0">
                <a:latin typeface="Times New Roman" pitchFamily="18" charset="0"/>
                <a:cs typeface="Times New Roman" pitchFamily="18" charset="0"/>
              </a:rPr>
              <a:t>crescentic</a:t>
            </a:r>
            <a:r>
              <a:rPr lang="en-US" sz="2400" dirty="0" smtClean="0">
                <a:latin typeface="Times New Roman" pitchFamily="18" charset="0"/>
                <a:cs typeface="Times New Roman" pitchFamily="18" charset="0"/>
              </a:rPr>
              <a:t> structure, with a central axis or stem, called gill axis</a:t>
            </a:r>
          </a:p>
          <a:p>
            <a:r>
              <a:rPr lang="en-US" sz="2400" dirty="0" smtClean="0">
                <a:latin typeface="Times New Roman" pitchFamily="18" charset="0"/>
                <a:cs typeface="Times New Roman" pitchFamily="18" charset="0"/>
              </a:rPr>
              <a:t>On this there are numerous thin, flat and bilaterally arranged plates, called gill lamellae, which in turn divided into gill filaments- this gill of tree like fashion- called </a:t>
            </a:r>
            <a:r>
              <a:rPr lang="en-US" sz="2400" dirty="0" err="1" smtClean="0">
                <a:latin typeface="Times New Roman" pitchFamily="18" charset="0"/>
                <a:cs typeface="Times New Roman" pitchFamily="18" charset="0"/>
              </a:rPr>
              <a:t>dendrobranchs</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dendrobranchiae</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Gill axis and gill lamellae – is </a:t>
            </a:r>
            <a:r>
              <a:rPr lang="en-US" sz="2400" dirty="0" err="1" smtClean="0">
                <a:latin typeface="Times New Roman" pitchFamily="18" charset="0"/>
                <a:cs typeface="Times New Roman" pitchFamily="18" charset="0"/>
              </a:rPr>
              <a:t>vascularised</a:t>
            </a:r>
            <a:r>
              <a:rPr lang="en-US" sz="2400" dirty="0" smtClean="0">
                <a:latin typeface="Times New Roman" pitchFamily="18" charset="0"/>
                <a:cs typeface="Times New Roman" pitchFamily="18" charset="0"/>
              </a:rPr>
              <a:t> and covered by chitin layer</a:t>
            </a:r>
          </a:p>
          <a:p>
            <a:endParaRPr lang="en-US" sz="2400" dirty="0" smtClean="0">
              <a:latin typeface="Times New Roman" pitchFamily="18" charset="0"/>
              <a:cs typeface="Times New Roman" pitchFamily="18" charset="0"/>
            </a:endParaRPr>
          </a:p>
          <a:p>
            <a:pPr>
              <a:buNone/>
            </a:pPr>
            <a:endParaRPr lang="en-IN" sz="24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400" dirty="0" smtClean="0">
                <a:latin typeface="Times New Roman" pitchFamily="18" charset="0"/>
                <a:cs typeface="Times New Roman" pitchFamily="18" charset="0"/>
              </a:rPr>
              <a:t>Striped muscles</a:t>
            </a:r>
          </a:p>
          <a:p>
            <a:r>
              <a:rPr lang="en-US" sz="2400" dirty="0" err="1" smtClean="0">
                <a:latin typeface="Times New Roman" pitchFamily="18" charset="0"/>
                <a:cs typeface="Times New Roman" pitchFamily="18" charset="0"/>
              </a:rPr>
              <a:t>Perivisceral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haemocoel</a:t>
            </a:r>
            <a:r>
              <a:rPr lang="en-US" sz="2400" dirty="0" smtClean="0">
                <a:latin typeface="Times New Roman" pitchFamily="18" charset="0"/>
                <a:cs typeface="Times New Roman" pitchFamily="18" charset="0"/>
              </a:rPr>
              <a:t> and reduced </a:t>
            </a:r>
            <a:r>
              <a:rPr lang="en-US" sz="2400" dirty="0" err="1" smtClean="0">
                <a:latin typeface="Times New Roman" pitchFamily="18" charset="0"/>
                <a:cs typeface="Times New Roman" pitchFamily="18" charset="0"/>
              </a:rPr>
              <a:t>coelom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Open circulatory system with dorsal heart – blood flows through open channels and spaces and not through closed blood vessels</a:t>
            </a:r>
          </a:p>
          <a:p>
            <a:r>
              <a:rPr lang="en-US" sz="2400" dirty="0" smtClean="0">
                <a:latin typeface="Times New Roman" pitchFamily="18" charset="0"/>
                <a:cs typeface="Times New Roman" pitchFamily="18" charset="0"/>
              </a:rPr>
              <a:t>Respiratory organs include </a:t>
            </a:r>
            <a:r>
              <a:rPr lang="en-US" sz="2400" dirty="0" err="1" smtClean="0">
                <a:latin typeface="Times New Roman" pitchFamily="18" charset="0"/>
                <a:cs typeface="Times New Roman" pitchFamily="18" charset="0"/>
              </a:rPr>
              <a:t>branchiae</a:t>
            </a:r>
            <a:r>
              <a:rPr lang="en-US" sz="2400" dirty="0" smtClean="0">
                <a:latin typeface="Times New Roman" pitchFamily="18" charset="0"/>
                <a:cs typeface="Times New Roman" pitchFamily="18" charset="0"/>
              </a:rPr>
              <a:t>, tracheae, book gills and book lungs</a:t>
            </a:r>
          </a:p>
          <a:p>
            <a:r>
              <a:rPr lang="en-US" sz="2400" dirty="0" smtClean="0">
                <a:latin typeface="Times New Roman" pitchFamily="18" charset="0"/>
                <a:cs typeface="Times New Roman" pitchFamily="18" charset="0"/>
              </a:rPr>
              <a:t>Excretory organs </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Malpighian</a:t>
            </a:r>
            <a:r>
              <a:rPr lang="en-US" sz="2400" b="1" dirty="0" smtClean="0">
                <a:latin typeface="Times New Roman" pitchFamily="18" charset="0"/>
                <a:cs typeface="Times New Roman" pitchFamily="18" charset="0"/>
              </a:rPr>
              <a:t> tubules </a:t>
            </a:r>
            <a:r>
              <a:rPr lang="en-US" sz="2400" dirty="0" smtClean="0">
                <a:latin typeface="Times New Roman" pitchFamily="18" charset="0"/>
                <a:cs typeface="Times New Roman" pitchFamily="18" charset="0"/>
              </a:rPr>
              <a:t>and </a:t>
            </a:r>
            <a:r>
              <a:rPr lang="en-US" sz="2400" b="1" dirty="0" smtClean="0">
                <a:latin typeface="Times New Roman" pitchFamily="18" charset="0"/>
                <a:cs typeface="Times New Roman" pitchFamily="18" charset="0"/>
              </a:rPr>
              <a:t>green glands</a:t>
            </a:r>
          </a:p>
          <a:p>
            <a:r>
              <a:rPr lang="en-US" sz="2400" dirty="0" err="1" smtClean="0">
                <a:latin typeface="Times New Roman" pitchFamily="18" charset="0"/>
                <a:cs typeface="Times New Roman" pitchFamily="18" charset="0"/>
              </a:rPr>
              <a:t>Annelidan</a:t>
            </a:r>
            <a:r>
              <a:rPr lang="en-US" sz="2400" dirty="0" smtClean="0">
                <a:latin typeface="Times New Roman" pitchFamily="18" charset="0"/>
                <a:cs typeface="Times New Roman" pitchFamily="18" charset="0"/>
              </a:rPr>
              <a:t> type of nervous system</a:t>
            </a:r>
          </a:p>
          <a:p>
            <a:r>
              <a:rPr lang="en-US" sz="2400" dirty="0" smtClean="0">
                <a:latin typeface="Times New Roman" pitchFamily="18" charset="0"/>
                <a:cs typeface="Times New Roman" pitchFamily="18" charset="0"/>
              </a:rPr>
              <a:t>Absence of </a:t>
            </a:r>
            <a:r>
              <a:rPr lang="en-US" sz="2400" dirty="0" err="1" smtClean="0">
                <a:latin typeface="Times New Roman" pitchFamily="18" charset="0"/>
                <a:cs typeface="Times New Roman" pitchFamily="18" charset="0"/>
              </a:rPr>
              <a:t>locomotor</a:t>
            </a:r>
            <a:r>
              <a:rPr lang="en-US" sz="2400" dirty="0" smtClean="0">
                <a:latin typeface="Times New Roman" pitchFamily="18" charset="0"/>
                <a:cs typeface="Times New Roman" pitchFamily="18" charset="0"/>
              </a:rPr>
              <a:t> cilia</a:t>
            </a:r>
            <a:endParaRPr lang="en-IN"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553200"/>
          </a:xfrm>
        </p:spPr>
        <p:txBody>
          <a:bodyPr>
            <a:normAutofit/>
          </a:bodyPr>
          <a:lstStyle/>
          <a:p>
            <a:r>
              <a:rPr lang="en-US" sz="2400" dirty="0" smtClean="0">
                <a:latin typeface="Times New Roman" pitchFamily="18" charset="0"/>
                <a:cs typeface="Times New Roman" pitchFamily="18" charset="0"/>
              </a:rPr>
              <a:t>Each gill is attached to the body by a root through which blood vessels and nerves pass. Based on this  3 types of gills</a:t>
            </a:r>
          </a:p>
          <a:p>
            <a:r>
              <a:rPr lang="en-US" sz="2400" dirty="0" err="1" smtClean="0">
                <a:latin typeface="Times New Roman" pitchFamily="18" charset="0"/>
                <a:cs typeface="Times New Roman" pitchFamily="18" charset="0"/>
              </a:rPr>
              <a:t>Podobranchs</a:t>
            </a:r>
            <a:r>
              <a:rPr lang="en-US" sz="2400" dirty="0" smtClean="0">
                <a:latin typeface="Times New Roman" pitchFamily="18" charset="0"/>
                <a:cs typeface="Times New Roman" pitchFamily="18" charset="0"/>
              </a:rPr>
              <a:t>- foot gills- attach to the </a:t>
            </a:r>
            <a:r>
              <a:rPr lang="en-US" sz="2400" dirty="0" err="1" smtClean="0">
                <a:latin typeface="Times New Roman" pitchFamily="18" charset="0"/>
                <a:cs typeface="Times New Roman" pitchFamily="18" charset="0"/>
              </a:rPr>
              <a:t>coxa</a:t>
            </a:r>
            <a:r>
              <a:rPr lang="en-US" sz="2400" dirty="0" smtClean="0">
                <a:latin typeface="Times New Roman" pitchFamily="18" charset="0"/>
                <a:cs typeface="Times New Roman" pitchFamily="18" charset="0"/>
              </a:rPr>
              <a:t> of the thoracic appendages</a:t>
            </a:r>
          </a:p>
          <a:p>
            <a:r>
              <a:rPr lang="en-US" sz="2400" dirty="0" err="1" smtClean="0">
                <a:latin typeface="Times New Roman" pitchFamily="18" charset="0"/>
                <a:cs typeface="Times New Roman" pitchFamily="18" charset="0"/>
              </a:rPr>
              <a:t>Arthrobranchs</a:t>
            </a:r>
            <a:r>
              <a:rPr lang="en-US" sz="2400" dirty="0" smtClean="0">
                <a:latin typeface="Times New Roman" pitchFamily="18" charset="0"/>
                <a:cs typeface="Times New Roman" pitchFamily="18" charset="0"/>
              </a:rPr>
              <a:t>- joint gills- remain attached to the </a:t>
            </a:r>
            <a:r>
              <a:rPr lang="en-US" sz="2400" dirty="0" err="1" smtClean="0">
                <a:latin typeface="Times New Roman" pitchFamily="18" charset="0"/>
                <a:cs typeface="Times New Roman" pitchFamily="18" charset="0"/>
              </a:rPr>
              <a:t>arthrodial</a:t>
            </a:r>
            <a:r>
              <a:rPr lang="en-US" sz="2400" dirty="0" smtClean="0">
                <a:latin typeface="Times New Roman" pitchFamily="18" charset="0"/>
                <a:cs typeface="Times New Roman" pitchFamily="18" charset="0"/>
              </a:rPr>
              <a:t> membrane, seen at the junction between the thoracic wall and appendage</a:t>
            </a:r>
          </a:p>
          <a:p>
            <a:r>
              <a:rPr lang="en-US" sz="2400" dirty="0" err="1" smtClean="0">
                <a:latin typeface="Times New Roman" pitchFamily="18" charset="0"/>
                <a:cs typeface="Times New Roman" pitchFamily="18" charset="0"/>
              </a:rPr>
              <a:t>Pleurobranchs</a:t>
            </a:r>
            <a:r>
              <a:rPr lang="en-US" sz="2400" dirty="0" smtClean="0">
                <a:latin typeface="Times New Roman" pitchFamily="18" charset="0"/>
                <a:cs typeface="Times New Roman" pitchFamily="18" charset="0"/>
              </a:rPr>
              <a:t>- side gills or wall gills- remain attached to the inner wall of the </a:t>
            </a:r>
            <a:r>
              <a:rPr lang="en-US" sz="2400" dirty="0" err="1" smtClean="0">
                <a:latin typeface="Times New Roman" pitchFamily="18" charset="0"/>
                <a:cs typeface="Times New Roman" pitchFamily="18" charset="0"/>
              </a:rPr>
              <a:t>branchial</a:t>
            </a:r>
            <a:r>
              <a:rPr lang="en-US" sz="2400" dirty="0" smtClean="0">
                <a:latin typeface="Times New Roman" pitchFamily="18" charset="0"/>
                <a:cs typeface="Times New Roman" pitchFamily="18" charset="0"/>
              </a:rPr>
              <a:t> chamber</a:t>
            </a:r>
          </a:p>
          <a:p>
            <a:r>
              <a:rPr lang="en-US" sz="2400" dirty="0" smtClean="0">
                <a:latin typeface="Times New Roman" pitchFamily="18" charset="0"/>
                <a:cs typeface="Times New Roman" pitchFamily="18" charset="0"/>
              </a:rPr>
              <a:t>In </a:t>
            </a:r>
            <a:r>
              <a:rPr lang="en-US" sz="2400" dirty="0" err="1" smtClean="0">
                <a:latin typeface="Times New Roman" pitchFamily="18" charset="0"/>
                <a:cs typeface="Times New Roman" pitchFamily="18" charset="0"/>
              </a:rPr>
              <a:t>penaeus</a:t>
            </a:r>
            <a:endParaRPr lang="en-US" sz="2400" dirty="0" smtClean="0">
              <a:latin typeface="Times New Roman" pitchFamily="18" charset="0"/>
              <a:cs typeface="Times New Roman" pitchFamily="18" charset="0"/>
            </a:endParaRPr>
          </a:p>
          <a:p>
            <a:pPr>
              <a:buFont typeface="Wingdings" pitchFamily="2" charset="2"/>
              <a:buChar char="q"/>
            </a:pPr>
            <a:r>
              <a:rPr lang="en-US" sz="2400" dirty="0" smtClean="0">
                <a:latin typeface="Times New Roman" pitchFamily="18" charset="0"/>
                <a:cs typeface="Times New Roman" pitchFamily="18" charset="0"/>
              </a:rPr>
              <a:t>1 pair of </a:t>
            </a:r>
            <a:r>
              <a:rPr lang="en-US" sz="2400" dirty="0" err="1" smtClean="0">
                <a:latin typeface="Times New Roman" pitchFamily="18" charset="0"/>
                <a:cs typeface="Times New Roman" pitchFamily="18" charset="0"/>
              </a:rPr>
              <a:t>podobranchs</a:t>
            </a:r>
            <a:r>
              <a:rPr lang="en-US" sz="2400" dirty="0" smtClean="0">
                <a:latin typeface="Times New Roman" pitchFamily="18" charset="0"/>
                <a:cs typeface="Times New Roman" pitchFamily="18" charset="0"/>
              </a:rPr>
              <a:t>- attached to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maxillipeds</a:t>
            </a:r>
            <a:r>
              <a:rPr lang="en-US" sz="2400" dirty="0" smtClean="0">
                <a:latin typeface="Times New Roman" pitchFamily="18" charset="0"/>
                <a:cs typeface="Times New Roman" pitchFamily="18" charset="0"/>
              </a:rPr>
              <a:t> </a:t>
            </a:r>
          </a:p>
          <a:p>
            <a:pPr>
              <a:buFont typeface="Wingdings" pitchFamily="2" charset="2"/>
              <a:buChar char="q"/>
            </a:pPr>
            <a:r>
              <a:rPr lang="en-US" sz="2400" dirty="0" smtClean="0">
                <a:latin typeface="Times New Roman" pitchFamily="18" charset="0"/>
                <a:cs typeface="Times New Roman" pitchFamily="18" charset="0"/>
              </a:rPr>
              <a:t>11 pairs of </a:t>
            </a:r>
            <a:r>
              <a:rPr lang="en-US" sz="2400" dirty="0" err="1" smtClean="0">
                <a:latin typeface="Times New Roman" pitchFamily="18" charset="0"/>
                <a:cs typeface="Times New Roman" pitchFamily="18" charset="0"/>
              </a:rPr>
              <a:t>arthrobranchs</a:t>
            </a:r>
            <a:r>
              <a:rPr lang="en-US" sz="2400" dirty="0" smtClean="0">
                <a:latin typeface="Times New Roman" pitchFamily="18" charset="0"/>
                <a:cs typeface="Times New Roman" pitchFamily="18" charset="0"/>
              </a:rPr>
              <a:t>, attached to the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and 3</a:t>
            </a:r>
            <a:r>
              <a:rPr lang="en-US" sz="2400" baseline="30000" dirty="0" smtClean="0">
                <a:latin typeface="Times New Roman" pitchFamily="18" charset="0"/>
                <a:cs typeface="Times New Roman" pitchFamily="18" charset="0"/>
              </a:rPr>
              <a:t>rd </a:t>
            </a:r>
            <a:r>
              <a:rPr lang="en-US" sz="2400" dirty="0" smtClean="0">
                <a:latin typeface="Times New Roman" pitchFamily="18" charset="0"/>
                <a:cs typeface="Times New Roman" pitchFamily="18" charset="0"/>
              </a:rPr>
              <a:t>pair of </a:t>
            </a:r>
            <a:r>
              <a:rPr lang="en-US" sz="2400" dirty="0" err="1" smtClean="0">
                <a:latin typeface="Times New Roman" pitchFamily="18" charset="0"/>
                <a:cs typeface="Times New Roman" pitchFamily="18" charset="0"/>
              </a:rPr>
              <a:t>maxillipeds</a:t>
            </a:r>
            <a:r>
              <a:rPr lang="en-US" sz="2400" dirty="0" smtClean="0">
                <a:latin typeface="Times New Roman" pitchFamily="18" charset="0"/>
                <a:cs typeface="Times New Roman" pitchFamily="18" charset="0"/>
              </a:rPr>
              <a:t> and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4 pairs of walking legs</a:t>
            </a:r>
          </a:p>
          <a:p>
            <a:pPr>
              <a:buFont typeface="Wingdings" pitchFamily="2" charset="2"/>
              <a:buChar char="q"/>
            </a:pPr>
            <a:r>
              <a:rPr lang="en-US" sz="2400" dirty="0" smtClean="0">
                <a:latin typeface="Times New Roman" pitchFamily="18" charset="0"/>
                <a:cs typeface="Times New Roman" pitchFamily="18" charset="0"/>
              </a:rPr>
              <a:t>6 pairs of </a:t>
            </a:r>
            <a:r>
              <a:rPr lang="en-US" sz="2400" dirty="0" err="1" smtClean="0">
                <a:latin typeface="Times New Roman" pitchFamily="18" charset="0"/>
                <a:cs typeface="Times New Roman" pitchFamily="18" charset="0"/>
              </a:rPr>
              <a:t>pleurobranchs</a:t>
            </a:r>
            <a:r>
              <a:rPr lang="en-US" sz="2400" dirty="0" smtClean="0">
                <a:latin typeface="Times New Roman" pitchFamily="18" charset="0"/>
                <a:cs typeface="Times New Roman" pitchFamily="18" charset="0"/>
              </a:rPr>
              <a:t>, attached to the segments to which the 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pair of </a:t>
            </a:r>
            <a:r>
              <a:rPr lang="en-US" sz="2400" dirty="0" err="1" smtClean="0">
                <a:latin typeface="Times New Roman" pitchFamily="18" charset="0"/>
                <a:cs typeface="Times New Roman" pitchFamily="18" charset="0"/>
              </a:rPr>
              <a:t>maxillipeds</a:t>
            </a:r>
            <a:r>
              <a:rPr lang="en-US" sz="2400" dirty="0" smtClean="0">
                <a:latin typeface="Times New Roman" pitchFamily="18" charset="0"/>
                <a:cs typeface="Times New Roman" pitchFamily="18" charset="0"/>
              </a:rPr>
              <a:t> and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5 pairs of walking legs are connected</a:t>
            </a:r>
            <a:endParaRPr lang="en-IN"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534400" cy="6400800"/>
          </a:xfrm>
        </p:spPr>
        <p:txBody>
          <a:bodyPr>
            <a:normAutofit/>
          </a:bodyPr>
          <a:lstStyle/>
          <a:p>
            <a:pPr>
              <a:buNone/>
            </a:pPr>
            <a:r>
              <a:rPr lang="en-US" sz="2400" dirty="0" smtClean="0">
                <a:latin typeface="Times New Roman" pitchFamily="18" charset="0"/>
                <a:cs typeface="Times New Roman" pitchFamily="18" charset="0"/>
              </a:rPr>
              <a:t>Mechanism of respiration</a:t>
            </a:r>
          </a:p>
          <a:p>
            <a:r>
              <a:rPr lang="en-US" sz="2400" b="1" dirty="0" smtClean="0">
                <a:latin typeface="Times New Roman" pitchFamily="18" charset="0"/>
                <a:cs typeface="Times New Roman" pitchFamily="18" charset="0"/>
              </a:rPr>
              <a:t>Ventilation of gills- </a:t>
            </a:r>
            <a:r>
              <a:rPr lang="en-US" sz="2400" dirty="0" err="1" smtClean="0">
                <a:latin typeface="Times New Roman" pitchFamily="18" charset="0"/>
                <a:cs typeface="Times New Roman" pitchFamily="18" charset="0"/>
              </a:rPr>
              <a:t>scaphognathites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exopodite</a:t>
            </a:r>
            <a:r>
              <a:rPr lang="en-US" sz="2400" dirty="0" smtClean="0">
                <a:latin typeface="Times New Roman" pitchFamily="18" charset="0"/>
                <a:cs typeface="Times New Roman" pitchFamily="18" charset="0"/>
              </a:rPr>
              <a:t> of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maxillae) or balers </a:t>
            </a:r>
            <a:r>
              <a:rPr lang="en-US" sz="2400" b="1" dirty="0" smtClean="0">
                <a:latin typeface="Times New Roman" pitchFamily="18" charset="0"/>
                <a:cs typeface="Times New Roman" pitchFamily="18" charset="0"/>
              </a:rPr>
              <a:t>vibrate-</a:t>
            </a:r>
            <a:r>
              <a:rPr lang="en-US" sz="2400" dirty="0" smtClean="0">
                <a:latin typeface="Times New Roman" pitchFamily="18" charset="0"/>
                <a:cs typeface="Times New Roman" pitchFamily="18" charset="0"/>
              </a:rPr>
              <a:t> constant current of water over the gills , </a:t>
            </a:r>
            <a:r>
              <a:rPr lang="en-US" sz="2400" dirty="0" err="1" smtClean="0">
                <a:latin typeface="Times New Roman" pitchFamily="18" charset="0"/>
                <a:cs typeface="Times New Roman" pitchFamily="18" charset="0"/>
              </a:rPr>
              <a:t>epipodites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branchiostegal</a:t>
            </a:r>
            <a:r>
              <a:rPr lang="en-US" sz="2400" dirty="0" smtClean="0">
                <a:latin typeface="Times New Roman" pitchFamily="18" charset="0"/>
                <a:cs typeface="Times New Roman" pitchFamily="18" charset="0"/>
              </a:rPr>
              <a:t> plates- gaseous exchange takes place</a:t>
            </a:r>
          </a:p>
          <a:p>
            <a:r>
              <a:rPr lang="en-US" sz="2400" dirty="0" err="1" smtClean="0">
                <a:latin typeface="Times New Roman" pitchFamily="18" charset="0"/>
                <a:cs typeface="Times New Roman" pitchFamily="18" charset="0"/>
              </a:rPr>
              <a:t>Setose</a:t>
            </a:r>
            <a:r>
              <a:rPr lang="en-US" sz="2400" dirty="0" smtClean="0">
                <a:latin typeface="Times New Roman" pitchFamily="18" charset="0"/>
                <a:cs typeface="Times New Roman" pitchFamily="18" charset="0"/>
              </a:rPr>
              <a:t> hairs at the entrance of gill chambers prevent entry of foreign particles into the gill chambers</a:t>
            </a:r>
          </a:p>
          <a:p>
            <a:endParaRPr lang="en-IN" sz="2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6172200"/>
          </a:xfrm>
        </p:spPr>
        <p:txBody>
          <a:bodyPr>
            <a:normAutofit/>
          </a:bodyPr>
          <a:lstStyle/>
          <a:p>
            <a:pPr>
              <a:buNone/>
            </a:pPr>
            <a:r>
              <a:rPr lang="en-US" sz="2400" b="1" dirty="0" smtClean="0">
                <a:latin typeface="Times New Roman" pitchFamily="18" charset="0"/>
                <a:cs typeface="Times New Roman" pitchFamily="18" charset="0"/>
              </a:rPr>
              <a:t>Blood vascular system</a:t>
            </a:r>
          </a:p>
          <a:p>
            <a:r>
              <a:rPr lang="en-US" sz="2400" dirty="0" smtClean="0">
                <a:latin typeface="Times New Roman" pitchFamily="18" charset="0"/>
                <a:cs typeface="Times New Roman" pitchFamily="18" charset="0"/>
              </a:rPr>
              <a:t>Open or </a:t>
            </a:r>
            <a:r>
              <a:rPr lang="en-US" sz="2400" dirty="0" err="1" smtClean="0">
                <a:latin typeface="Times New Roman" pitchFamily="18" charset="0"/>
                <a:cs typeface="Times New Roman" pitchFamily="18" charset="0"/>
              </a:rPr>
              <a:t>lacunar</a:t>
            </a:r>
            <a:r>
              <a:rPr lang="en-US" sz="2400" dirty="0" smtClean="0">
                <a:latin typeface="Times New Roman" pitchFamily="18" charset="0"/>
                <a:cs typeface="Times New Roman" pitchFamily="18" charset="0"/>
              </a:rPr>
              <a:t> type</a:t>
            </a:r>
          </a:p>
          <a:p>
            <a:r>
              <a:rPr lang="en-US" sz="2400" dirty="0" smtClean="0">
                <a:latin typeface="Times New Roman" pitchFamily="18" charset="0"/>
                <a:cs typeface="Times New Roman" pitchFamily="18" charset="0"/>
              </a:rPr>
              <a:t>Blood flows through open channels and spaces, sinuses and lacunae</a:t>
            </a:r>
          </a:p>
          <a:p>
            <a:r>
              <a:rPr lang="en-US" sz="2400" dirty="0" smtClean="0">
                <a:latin typeface="Times New Roman" pitchFamily="18" charset="0"/>
                <a:cs typeface="Times New Roman" pitchFamily="18" charset="0"/>
              </a:rPr>
              <a:t>Consists blood, heart, arteries and sinuses and lacunae</a:t>
            </a:r>
          </a:p>
          <a:p>
            <a:r>
              <a:rPr lang="en-US" sz="2400" dirty="0" smtClean="0">
                <a:latin typeface="Times New Roman" pitchFamily="18" charset="0"/>
                <a:cs typeface="Times New Roman" pitchFamily="18" charset="0"/>
              </a:rPr>
              <a:t>Capillaries and veins are absent</a:t>
            </a:r>
          </a:p>
          <a:p>
            <a:r>
              <a:rPr lang="en-US" sz="2400" dirty="0" smtClean="0">
                <a:latin typeface="Times New Roman" pitchFamily="18" charset="0"/>
                <a:cs typeface="Times New Roman" pitchFamily="18" charset="0"/>
              </a:rPr>
              <a:t>Blood or </a:t>
            </a:r>
            <a:r>
              <a:rPr lang="en-US" sz="2400" dirty="0" err="1" smtClean="0">
                <a:latin typeface="Times New Roman" pitchFamily="18" charset="0"/>
                <a:cs typeface="Times New Roman" pitchFamily="18" charset="0"/>
              </a:rPr>
              <a:t>haemolymph</a:t>
            </a:r>
            <a:r>
              <a:rPr lang="en-US" sz="2400" dirty="0" smtClean="0">
                <a:latin typeface="Times New Roman" pitchFamily="18" charset="0"/>
                <a:cs typeface="Times New Roman" pitchFamily="18" charset="0"/>
              </a:rPr>
              <a:t>, is a light blue fluid - consists of plasma(with cu containing pigment </a:t>
            </a:r>
            <a:r>
              <a:rPr lang="en-US" sz="2400" dirty="0" err="1" smtClean="0">
                <a:latin typeface="Times New Roman" pitchFamily="18" charset="0"/>
                <a:cs typeface="Times New Roman" pitchFamily="18" charset="0"/>
              </a:rPr>
              <a:t>haemocynanin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colourless</a:t>
            </a:r>
            <a:r>
              <a:rPr lang="en-US" sz="2400" dirty="0" smtClean="0">
                <a:latin typeface="Times New Roman" pitchFamily="18" charset="0"/>
                <a:cs typeface="Times New Roman" pitchFamily="18" charset="0"/>
              </a:rPr>
              <a:t> and amoeboid leucocytes. </a:t>
            </a:r>
            <a:r>
              <a:rPr lang="en-US" sz="2400" dirty="0" err="1" smtClean="0">
                <a:latin typeface="Times New Roman" pitchFamily="18" charset="0"/>
                <a:cs typeface="Times New Roman" pitchFamily="18" charset="0"/>
              </a:rPr>
              <a:t>Hb</a:t>
            </a:r>
            <a:r>
              <a:rPr lang="en-US" sz="2400" dirty="0" smtClean="0">
                <a:latin typeface="Times New Roman" pitchFamily="18" charset="0"/>
                <a:cs typeface="Times New Roman" pitchFamily="18" charset="0"/>
              </a:rPr>
              <a:t> and erythrocytes absent</a:t>
            </a:r>
          </a:p>
          <a:p>
            <a:r>
              <a:rPr lang="en-US" sz="2400" dirty="0" smtClean="0">
                <a:latin typeface="Times New Roman" pitchFamily="18" charset="0"/>
                <a:cs typeface="Times New Roman" pitchFamily="18" charset="0"/>
              </a:rPr>
              <a:t>Heart triangular organ- in </a:t>
            </a:r>
            <a:r>
              <a:rPr lang="en-US" sz="2400" dirty="0" err="1" smtClean="0">
                <a:latin typeface="Times New Roman" pitchFamily="18" charset="0"/>
                <a:cs typeface="Times New Roman" pitchFamily="18" charset="0"/>
              </a:rPr>
              <a:t>cephalo</a:t>
            </a:r>
            <a:r>
              <a:rPr lang="en-US" sz="2400" dirty="0" smtClean="0">
                <a:latin typeface="Times New Roman" pitchFamily="18" charset="0"/>
                <a:cs typeface="Times New Roman" pitchFamily="18" charset="0"/>
              </a:rPr>
              <a:t> thoracic region- in the pericardial cavity below dorsal shield</a:t>
            </a:r>
            <a:r>
              <a:rPr lang="en-IN" sz="2400" dirty="0" smtClean="0">
                <a:latin typeface="Times New Roman" pitchFamily="18" charset="0"/>
                <a:cs typeface="Times New Roman" pitchFamily="18" charset="0"/>
              </a:rPr>
              <a:t>. Has 5 pairs of </a:t>
            </a:r>
            <a:r>
              <a:rPr lang="en-IN" sz="2400" dirty="0" err="1" smtClean="0">
                <a:latin typeface="Times New Roman" pitchFamily="18" charset="0"/>
                <a:cs typeface="Times New Roman" pitchFamily="18" charset="0"/>
              </a:rPr>
              <a:t>valvular</a:t>
            </a:r>
            <a:r>
              <a:rPr lang="en-IN" sz="2400" dirty="0" smtClean="0">
                <a:latin typeface="Times New Roman" pitchFamily="18" charset="0"/>
                <a:cs typeface="Times New Roman" pitchFamily="18" charset="0"/>
              </a:rPr>
              <a:t> lateral openings, called </a:t>
            </a:r>
            <a:r>
              <a:rPr lang="en-IN" sz="2400" dirty="0" err="1" smtClean="0">
                <a:latin typeface="Times New Roman" pitchFamily="18" charset="0"/>
                <a:cs typeface="Times New Roman" pitchFamily="18" charset="0"/>
              </a:rPr>
              <a:t>ostia</a:t>
            </a:r>
            <a:endParaRPr lang="en-IN"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From heart arise many arteries, its branches open to blood channels and blood spaces, which collectively constitute the </a:t>
            </a:r>
            <a:r>
              <a:rPr lang="en-US" sz="2400" dirty="0" err="1" smtClean="0">
                <a:latin typeface="Times New Roman" pitchFamily="18" charset="0"/>
                <a:cs typeface="Times New Roman" pitchFamily="18" charset="0"/>
              </a:rPr>
              <a:t>haemocoel</a:t>
            </a:r>
            <a:endParaRPr lang="en-IN" sz="2400" dirty="0" smtClean="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400800"/>
          </a:xfrm>
        </p:spPr>
        <p:txBody>
          <a:bodyPr>
            <a:normAutofit/>
          </a:bodyPr>
          <a:lstStyle/>
          <a:p>
            <a:r>
              <a:rPr lang="en-US" sz="2400" dirty="0" smtClean="0">
                <a:latin typeface="Times New Roman" pitchFamily="18" charset="0"/>
                <a:cs typeface="Times New Roman" pitchFamily="18" charset="0"/>
              </a:rPr>
              <a:t>Heart        arteries        blood sinuses       lacunae        ventral sinuses       afferent </a:t>
            </a:r>
            <a:r>
              <a:rPr lang="en-US" sz="2400" dirty="0" err="1" smtClean="0">
                <a:latin typeface="Times New Roman" pitchFamily="18" charset="0"/>
                <a:cs typeface="Times New Roman" pitchFamily="18" charset="0"/>
              </a:rPr>
              <a:t>branchial</a:t>
            </a:r>
            <a:r>
              <a:rPr lang="en-US" sz="2400" dirty="0" smtClean="0">
                <a:latin typeface="Times New Roman" pitchFamily="18" charset="0"/>
                <a:cs typeface="Times New Roman" pitchFamily="18" charset="0"/>
              </a:rPr>
              <a:t> channels      gills         efferent </a:t>
            </a:r>
            <a:r>
              <a:rPr lang="en-US" sz="2400" dirty="0" err="1" smtClean="0">
                <a:latin typeface="Times New Roman" pitchFamily="18" charset="0"/>
                <a:cs typeface="Times New Roman" pitchFamily="18" charset="0"/>
              </a:rPr>
              <a:t>branchial</a:t>
            </a:r>
            <a:r>
              <a:rPr lang="en-US" sz="2400" dirty="0" smtClean="0">
                <a:latin typeface="Times New Roman" pitchFamily="18" charset="0"/>
                <a:cs typeface="Times New Roman" pitchFamily="18" charset="0"/>
              </a:rPr>
              <a:t> channels         pericardial sinus         again to heart…so on</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 name="Right Arrow 3"/>
          <p:cNvSpPr/>
          <p:nvPr/>
        </p:nvSpPr>
        <p:spPr>
          <a:xfrm>
            <a:off x="5486400" y="457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a:off x="1752600" y="457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IN" dirty="0"/>
          </a:p>
        </p:txBody>
      </p:sp>
      <p:sp>
        <p:nvSpPr>
          <p:cNvPr id="6" name="Right Arrow 5"/>
          <p:cNvSpPr/>
          <p:nvPr/>
        </p:nvSpPr>
        <p:spPr>
          <a:xfrm>
            <a:off x="3200400" y="457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a:off x="6934200" y="457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1905000" y="7620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5715000" y="838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ight Arrow 12"/>
          <p:cNvSpPr/>
          <p:nvPr/>
        </p:nvSpPr>
        <p:spPr>
          <a:xfrm>
            <a:off x="6781800" y="8382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ight Arrow 13"/>
          <p:cNvSpPr/>
          <p:nvPr/>
        </p:nvSpPr>
        <p:spPr>
          <a:xfrm>
            <a:off x="3352800" y="11430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Arrow 14"/>
          <p:cNvSpPr/>
          <p:nvPr/>
        </p:nvSpPr>
        <p:spPr>
          <a:xfrm>
            <a:off x="6096000" y="11430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534400" cy="6553200"/>
          </a:xfrm>
        </p:spPr>
        <p:txBody>
          <a:bodyPr>
            <a:normAutofit/>
          </a:bodyPr>
          <a:lstStyle/>
          <a:p>
            <a:pPr>
              <a:buNone/>
            </a:pPr>
            <a:r>
              <a:rPr lang="en-US" sz="2400" b="1" dirty="0" smtClean="0">
                <a:latin typeface="Times New Roman" pitchFamily="18" charset="0"/>
                <a:cs typeface="Times New Roman" pitchFamily="18" charset="0"/>
              </a:rPr>
              <a:t>Excretory system</a:t>
            </a:r>
          </a:p>
          <a:p>
            <a:r>
              <a:rPr lang="en-US" sz="2400" dirty="0" smtClean="0">
                <a:latin typeface="Times New Roman" pitchFamily="18" charset="0"/>
                <a:cs typeface="Times New Roman" pitchFamily="18" charset="0"/>
              </a:rPr>
              <a:t>Include a pair of antennary glands(</a:t>
            </a:r>
            <a:r>
              <a:rPr lang="en-US" sz="2400" dirty="0" err="1" smtClean="0">
                <a:latin typeface="Times New Roman" pitchFamily="18" charset="0"/>
                <a:cs typeface="Times New Roman" pitchFamily="18" charset="0"/>
              </a:rPr>
              <a:t>coxal</a:t>
            </a:r>
            <a:r>
              <a:rPr lang="en-US" sz="2400" dirty="0" smtClean="0">
                <a:latin typeface="Times New Roman" pitchFamily="18" charset="0"/>
                <a:cs typeface="Times New Roman" pitchFamily="18" charset="0"/>
              </a:rPr>
              <a:t> glands, green glands, or renal glands)</a:t>
            </a:r>
          </a:p>
          <a:p>
            <a:r>
              <a:rPr lang="en-US" sz="2400" dirty="0" smtClean="0">
                <a:latin typeface="Times New Roman" pitchFamily="18" charset="0"/>
                <a:cs typeface="Times New Roman" pitchFamily="18" charset="0"/>
              </a:rPr>
              <a:t>4 parts- end sac, labyrinth, glandular tube and bladder</a:t>
            </a:r>
          </a:p>
          <a:p>
            <a:r>
              <a:rPr lang="en-US" sz="2400" dirty="0" smtClean="0">
                <a:latin typeface="Times New Roman" pitchFamily="18" charset="0"/>
                <a:cs typeface="Times New Roman" pitchFamily="18" charset="0"/>
              </a:rPr>
              <a:t>End sac- closed </a:t>
            </a:r>
            <a:r>
              <a:rPr lang="en-US" sz="2400" dirty="0" err="1" smtClean="0">
                <a:latin typeface="Times New Roman" pitchFamily="18" charset="0"/>
                <a:cs typeface="Times New Roman" pitchFamily="18" charset="0"/>
              </a:rPr>
              <a:t>mesodermal</a:t>
            </a:r>
            <a:r>
              <a:rPr lang="en-US" sz="2400" dirty="0" smtClean="0">
                <a:latin typeface="Times New Roman" pitchFamily="18" charset="0"/>
                <a:cs typeface="Times New Roman" pitchFamily="18" charset="0"/>
              </a:rPr>
              <a:t> sac with a </a:t>
            </a:r>
            <a:r>
              <a:rPr lang="en-US" sz="2400" dirty="0" err="1" smtClean="0">
                <a:latin typeface="Times New Roman" pitchFamily="18" charset="0"/>
                <a:cs typeface="Times New Roman" pitchFamily="18" charset="0"/>
              </a:rPr>
              <a:t>coelomic</a:t>
            </a:r>
            <a:r>
              <a:rPr lang="en-US" sz="2400" dirty="0" smtClean="0">
                <a:latin typeface="Times New Roman" pitchFamily="18" charset="0"/>
                <a:cs typeface="Times New Roman" pitchFamily="18" charset="0"/>
              </a:rPr>
              <a:t> cavity. Lined by excretory cells</a:t>
            </a:r>
          </a:p>
          <a:p>
            <a:r>
              <a:rPr lang="en-US" sz="2400" dirty="0" smtClean="0">
                <a:latin typeface="Times New Roman" pitchFamily="18" charset="0"/>
                <a:cs typeface="Times New Roman" pitchFamily="18" charset="0"/>
              </a:rPr>
              <a:t>Connects with labyrinth through a small opening</a:t>
            </a:r>
          </a:p>
          <a:p>
            <a:r>
              <a:rPr lang="en-US" sz="2400" dirty="0" smtClean="0">
                <a:latin typeface="Times New Roman" pitchFamily="18" charset="0"/>
                <a:cs typeface="Times New Roman" pitchFamily="18" charset="0"/>
              </a:rPr>
              <a:t>Labyrinth or glandular plexus- made of coiled renal tubules</a:t>
            </a:r>
          </a:p>
          <a:p>
            <a:r>
              <a:rPr lang="en-US" sz="2400" dirty="0" smtClean="0">
                <a:latin typeface="Times New Roman" pitchFamily="18" charset="0"/>
                <a:cs typeface="Times New Roman" pitchFamily="18" charset="0"/>
              </a:rPr>
              <a:t>Glandular tube – coiled excretory tube that leads from labyrinth and opens to bladder</a:t>
            </a:r>
          </a:p>
          <a:p>
            <a:r>
              <a:rPr lang="en-US" sz="2400" dirty="0" smtClean="0">
                <a:latin typeface="Times New Roman" pitchFamily="18" charset="0"/>
                <a:cs typeface="Times New Roman" pitchFamily="18" charset="0"/>
              </a:rPr>
              <a:t>Bladder – chamber- lined by excretory cells</a:t>
            </a:r>
            <a:r>
              <a:rPr lang="en-IN" sz="2400" dirty="0" smtClean="0">
                <a:latin typeface="Times New Roman" pitchFamily="18" charset="0"/>
                <a:cs typeface="Times New Roman" pitchFamily="18" charset="0"/>
              </a:rPr>
              <a:t>- renal duct – opens to outside by an renal pore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sz="2400" b="1" dirty="0" smtClean="0">
                <a:latin typeface="Times New Roman" pitchFamily="18" charset="0"/>
                <a:cs typeface="Times New Roman" pitchFamily="18" charset="0"/>
              </a:rPr>
              <a:t>Green gland function</a:t>
            </a:r>
          </a:p>
          <a:p>
            <a:r>
              <a:rPr lang="en-US" sz="2400" dirty="0" smtClean="0">
                <a:latin typeface="Times New Roman" pitchFamily="18" charset="0"/>
                <a:cs typeface="Times New Roman" pitchFamily="18" charset="0"/>
              </a:rPr>
              <a:t>Excretion and </a:t>
            </a:r>
            <a:r>
              <a:rPr lang="en-US" sz="2400" dirty="0" err="1" smtClean="0">
                <a:latin typeface="Times New Roman" pitchFamily="18" charset="0"/>
                <a:cs typeface="Times New Roman" pitchFamily="18" charset="0"/>
              </a:rPr>
              <a:t>osmoregulation</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Excretion and elimination of nitrogenous wastes and the excess of water and mineral ions and also in the regulation of the ionic composition and volume of blood</a:t>
            </a:r>
          </a:p>
          <a:p>
            <a:r>
              <a:rPr lang="en-US" sz="2400" dirty="0" smtClean="0">
                <a:latin typeface="Times New Roman" pitchFamily="18" charset="0"/>
                <a:cs typeface="Times New Roman" pitchFamily="18" charset="0"/>
              </a:rPr>
              <a:t>Ammonia + urea + uric acid – in prawn</a:t>
            </a:r>
          </a:p>
          <a:p>
            <a:r>
              <a:rPr lang="en-US" sz="2400" dirty="0" smtClean="0">
                <a:latin typeface="Times New Roman" pitchFamily="18" charset="0"/>
                <a:cs typeface="Times New Roman" pitchFamily="18" charset="0"/>
              </a:rPr>
              <a:t>Elimination occurs by diffusion across gills+</a:t>
            </a:r>
          </a:p>
          <a:p>
            <a:r>
              <a:rPr lang="en-US" sz="2400" dirty="0" smtClean="0">
                <a:latin typeface="Times New Roman" pitchFamily="18" charset="0"/>
                <a:cs typeface="Times New Roman" pitchFamily="18" charset="0"/>
              </a:rPr>
              <a:t>From blood by </a:t>
            </a:r>
            <a:r>
              <a:rPr lang="en-US" sz="2400" dirty="0" err="1" smtClean="0">
                <a:latin typeface="Times New Roman" pitchFamily="18" charset="0"/>
                <a:cs typeface="Times New Roman" pitchFamily="18" charset="0"/>
              </a:rPr>
              <a:t>ultrafiltration</a:t>
            </a:r>
            <a:r>
              <a:rPr lang="en-US" sz="2400" dirty="0" smtClean="0">
                <a:latin typeface="Times New Roman" pitchFamily="18" charset="0"/>
                <a:cs typeface="Times New Roman" pitchFamily="18" charset="0"/>
              </a:rPr>
              <a:t>- reach end sac = called primary urine or </a:t>
            </a:r>
            <a:r>
              <a:rPr lang="en-US" sz="2400" dirty="0" err="1" smtClean="0">
                <a:latin typeface="Times New Roman" pitchFamily="18" charset="0"/>
                <a:cs typeface="Times New Roman" pitchFamily="18" charset="0"/>
              </a:rPr>
              <a:t>ultrafiltrate</a:t>
            </a:r>
            <a:r>
              <a:rPr lang="en-US" sz="2400" dirty="0" smtClean="0">
                <a:latin typeface="Times New Roman" pitchFamily="18" charset="0"/>
                <a:cs typeface="Times New Roman" pitchFamily="18" charset="0"/>
              </a:rPr>
              <a:t> – undergoes </a:t>
            </a:r>
            <a:r>
              <a:rPr lang="en-US" sz="2400" dirty="0" err="1" smtClean="0">
                <a:latin typeface="Times New Roman" pitchFamily="18" charset="0"/>
                <a:cs typeface="Times New Roman" pitchFamily="18" charset="0"/>
              </a:rPr>
              <a:t>reabsorption</a:t>
            </a:r>
            <a:r>
              <a:rPr lang="en-US" sz="2400" dirty="0" smtClean="0">
                <a:latin typeface="Times New Roman" pitchFamily="18" charset="0"/>
                <a:cs typeface="Times New Roman" pitchFamily="18" charset="0"/>
              </a:rPr>
              <a:t> in </a:t>
            </a:r>
            <a:r>
              <a:rPr lang="en-US" sz="2400" dirty="0" err="1" smtClean="0">
                <a:latin typeface="Times New Roman" pitchFamily="18" charset="0"/>
                <a:cs typeface="Times New Roman" pitchFamily="18" charset="0"/>
              </a:rPr>
              <a:t>labrynth</a:t>
            </a:r>
            <a:r>
              <a:rPr lang="en-US" sz="2400" dirty="0" smtClean="0">
                <a:latin typeface="Times New Roman" pitchFamily="18" charset="0"/>
                <a:cs typeface="Times New Roman" pitchFamily="18" charset="0"/>
              </a:rPr>
              <a:t> – the fluid left out in </a:t>
            </a:r>
            <a:r>
              <a:rPr lang="en-US" sz="2400" dirty="0" err="1" smtClean="0">
                <a:latin typeface="Times New Roman" pitchFamily="18" charset="0"/>
                <a:cs typeface="Times New Roman" pitchFamily="18" charset="0"/>
              </a:rPr>
              <a:t>labrynth</a:t>
            </a:r>
            <a:r>
              <a:rPr lang="en-US" sz="2400" dirty="0" smtClean="0">
                <a:latin typeface="Times New Roman" pitchFamily="18" charset="0"/>
                <a:cs typeface="Times New Roman" pitchFamily="18" charset="0"/>
              </a:rPr>
              <a:t> is called final urine, which contains water, ammonium compounds, uric acid, urea etc </a:t>
            </a:r>
          </a:p>
          <a:p>
            <a:r>
              <a:rPr lang="en-US" sz="2400" dirty="0" smtClean="0">
                <a:latin typeface="Times New Roman" pitchFamily="18" charset="0"/>
                <a:cs typeface="Times New Roman" pitchFamily="18" charset="0"/>
              </a:rPr>
              <a:t>Urine collected in bladder and pass out through renal opening</a:t>
            </a:r>
          </a:p>
          <a:p>
            <a:endParaRPr lang="en-US" sz="2400" dirty="0" smtClean="0">
              <a:latin typeface="Times New Roman" pitchFamily="18" charset="0"/>
              <a:cs typeface="Times New Roman" pitchFamily="18" charset="0"/>
            </a:endParaRPr>
          </a:p>
          <a:p>
            <a:endParaRPr lang="en-IN"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ppunni\Downloads\maxresdefault.jpg"/>
          <p:cNvPicPr>
            <a:picLocks noGrp="1" noChangeAspect="1" noChangeArrowheads="1"/>
          </p:cNvPicPr>
          <p:nvPr>
            <p:ph idx="1"/>
          </p:nvPr>
        </p:nvPicPr>
        <p:blipFill>
          <a:blip r:embed="rId2"/>
          <a:srcRect/>
          <a:stretch>
            <a:fillRect/>
          </a:stretch>
        </p:blipFill>
        <p:spPr bwMode="auto">
          <a:xfrm>
            <a:off x="14109" y="838200"/>
            <a:ext cx="9129889" cy="513556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a:buNone/>
            </a:pPr>
            <a:r>
              <a:rPr lang="en-US" sz="2400" b="1" dirty="0" smtClean="0">
                <a:latin typeface="Times New Roman" pitchFamily="18" charset="0"/>
                <a:cs typeface="Times New Roman" pitchFamily="18" charset="0"/>
              </a:rPr>
              <a:t>Nervous system</a:t>
            </a:r>
          </a:p>
          <a:p>
            <a:r>
              <a:rPr lang="en-US" sz="2400" dirty="0" smtClean="0">
                <a:latin typeface="Times New Roman" pitchFamily="18" charset="0"/>
                <a:cs typeface="Times New Roman" pitchFamily="18" charset="0"/>
              </a:rPr>
              <a:t>Composed of </a:t>
            </a:r>
            <a:r>
              <a:rPr lang="en-US" sz="2400" b="1" dirty="0" smtClean="0">
                <a:latin typeface="Times New Roman" pitchFamily="18" charset="0"/>
                <a:cs typeface="Times New Roman" pitchFamily="18" charset="0"/>
              </a:rPr>
              <a:t>Circum </a:t>
            </a:r>
            <a:r>
              <a:rPr lang="en-US" sz="2400" b="1" dirty="0" err="1" smtClean="0">
                <a:latin typeface="Times New Roman" pitchFamily="18" charset="0"/>
                <a:cs typeface="Times New Roman" pitchFamily="18" charset="0"/>
              </a:rPr>
              <a:t>oesophageal</a:t>
            </a:r>
            <a:r>
              <a:rPr lang="en-US" sz="2400" b="1" dirty="0" smtClean="0">
                <a:latin typeface="Times New Roman" pitchFamily="18" charset="0"/>
                <a:cs typeface="Times New Roman" pitchFamily="18" charset="0"/>
              </a:rPr>
              <a:t> nerve ring , </a:t>
            </a:r>
            <a:r>
              <a:rPr lang="en-US" sz="2400" dirty="0" smtClean="0">
                <a:latin typeface="Times New Roman" pitchFamily="18" charset="0"/>
                <a:cs typeface="Times New Roman" pitchFamily="18" charset="0"/>
              </a:rPr>
              <a:t>fused and </a:t>
            </a:r>
            <a:r>
              <a:rPr lang="en-US" sz="2400" b="1" dirty="0" err="1" smtClean="0">
                <a:latin typeface="Times New Roman" pitchFamily="18" charset="0"/>
                <a:cs typeface="Times New Roman" pitchFamily="18" charset="0"/>
              </a:rPr>
              <a:t>ganglionated</a:t>
            </a:r>
            <a:r>
              <a:rPr lang="en-US" sz="2400" b="1" dirty="0" smtClean="0">
                <a:latin typeface="Times New Roman" pitchFamily="18" charset="0"/>
                <a:cs typeface="Times New Roman" pitchFamily="18" charset="0"/>
              </a:rPr>
              <a:t> double ventral nerve cord </a:t>
            </a:r>
            <a:r>
              <a:rPr lang="en-US" sz="2400" dirty="0" smtClean="0">
                <a:latin typeface="Times New Roman" pitchFamily="18" charset="0"/>
                <a:cs typeface="Times New Roman" pitchFamily="18" charset="0"/>
              </a:rPr>
              <a:t>and a large number of </a:t>
            </a:r>
            <a:r>
              <a:rPr lang="en-US" sz="2400" b="1" dirty="0" smtClean="0">
                <a:latin typeface="Times New Roman" pitchFamily="18" charset="0"/>
                <a:cs typeface="Times New Roman" pitchFamily="18" charset="0"/>
              </a:rPr>
              <a:t>nerves</a:t>
            </a:r>
            <a:endParaRPr lang="en-US" sz="2400" dirty="0" smtClean="0">
              <a:latin typeface="Times New Roman" pitchFamily="18" charset="0"/>
              <a:cs typeface="Times New Roman" pitchFamily="18" charset="0"/>
            </a:endParaRPr>
          </a:p>
          <a:p>
            <a:pPr marL="457200" indent="-457200"/>
            <a:endParaRPr lang="en-US" sz="2400" b="1" dirty="0" smtClean="0">
              <a:latin typeface="Times New Roman" pitchFamily="18" charset="0"/>
              <a:cs typeface="Times New Roman" pitchFamily="18" charset="0"/>
            </a:endParaRPr>
          </a:p>
          <a:p>
            <a:pPr marL="457200" indent="-457200">
              <a:buNone/>
            </a:pPr>
            <a:r>
              <a:rPr lang="en-US" sz="2400" b="1" u="sng" dirty="0" smtClean="0">
                <a:latin typeface="Times New Roman" pitchFamily="18" charset="0"/>
                <a:cs typeface="Times New Roman" pitchFamily="18" charset="0"/>
              </a:rPr>
              <a:t>Circum </a:t>
            </a:r>
            <a:r>
              <a:rPr lang="en-US" sz="2400" b="1" u="sng" dirty="0" err="1" smtClean="0">
                <a:latin typeface="Times New Roman" pitchFamily="18" charset="0"/>
                <a:cs typeface="Times New Roman" pitchFamily="18" charset="0"/>
              </a:rPr>
              <a:t>oesphageal</a:t>
            </a:r>
            <a:r>
              <a:rPr lang="en-US" sz="2400" b="1" u="sng" dirty="0" smtClean="0">
                <a:latin typeface="Times New Roman" pitchFamily="18" charset="0"/>
                <a:cs typeface="Times New Roman" pitchFamily="18" charset="0"/>
              </a:rPr>
              <a:t> nerve ring </a:t>
            </a:r>
            <a:r>
              <a:rPr lang="en-US" sz="2400" dirty="0" smtClean="0">
                <a:latin typeface="Times New Roman" pitchFamily="18" charset="0"/>
                <a:cs typeface="Times New Roman" pitchFamily="18" charset="0"/>
              </a:rPr>
              <a:t>consists of </a:t>
            </a:r>
          </a:p>
          <a:p>
            <a:pPr marL="457200" indent="-457200">
              <a:buNone/>
            </a:pPr>
            <a:endParaRPr lang="en-US" sz="2400" dirty="0" smtClean="0">
              <a:latin typeface="Times New Roman" pitchFamily="18" charset="0"/>
              <a:cs typeface="Times New Roman" pitchFamily="18" charset="0"/>
            </a:endParaRPr>
          </a:p>
          <a:p>
            <a:pPr marL="457200" indent="-457200">
              <a:buFont typeface="Wingdings" pitchFamily="2" charset="2"/>
              <a:buChar char="q"/>
            </a:pPr>
            <a:r>
              <a:rPr lang="en-US" sz="2400" b="1" dirty="0" smtClean="0">
                <a:latin typeface="Times New Roman" pitchFamily="18" charset="0"/>
                <a:cs typeface="Times New Roman" pitchFamily="18" charset="0"/>
              </a:rPr>
              <a:t>Supra </a:t>
            </a:r>
            <a:r>
              <a:rPr lang="en-US" sz="2400" b="1" dirty="0" err="1" smtClean="0">
                <a:latin typeface="Times New Roman" pitchFamily="18" charset="0"/>
                <a:cs typeface="Times New Roman" pitchFamily="18" charset="0"/>
              </a:rPr>
              <a:t>oesophageal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ganglionic</a:t>
            </a:r>
            <a:r>
              <a:rPr lang="en-US" sz="2400" b="1" dirty="0" smtClean="0">
                <a:latin typeface="Times New Roman" pitchFamily="18" charset="0"/>
                <a:cs typeface="Times New Roman" pitchFamily="18" charset="0"/>
              </a:rPr>
              <a:t> mass</a:t>
            </a:r>
            <a:endParaRPr lang="en-IN" sz="2400" b="1"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Above </a:t>
            </a:r>
            <a:r>
              <a:rPr lang="en-US" sz="2400" dirty="0" err="1" smtClean="0">
                <a:latin typeface="Times New Roman" pitchFamily="18" charset="0"/>
                <a:cs typeface="Times New Roman" pitchFamily="18" charset="0"/>
              </a:rPr>
              <a:t>oesophagus</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Unspecialized brain – formed by fusion of several ganglia</a:t>
            </a:r>
          </a:p>
          <a:p>
            <a:pPr marL="457200" indent="-457200"/>
            <a:r>
              <a:rPr lang="en-US" sz="2400" dirty="0" smtClean="0">
                <a:latin typeface="Times New Roman" pitchFamily="18" charset="0"/>
                <a:cs typeface="Times New Roman" pitchFamily="18" charset="0"/>
              </a:rPr>
              <a:t>From it arise, a pair of </a:t>
            </a:r>
            <a:r>
              <a:rPr lang="en-US" sz="2400" dirty="0" err="1" smtClean="0">
                <a:latin typeface="Times New Roman" pitchFamily="18" charset="0"/>
                <a:cs typeface="Times New Roman" pitchFamily="18" charset="0"/>
              </a:rPr>
              <a:t>antennular</a:t>
            </a:r>
            <a:r>
              <a:rPr lang="en-US" sz="2400" dirty="0" smtClean="0">
                <a:latin typeface="Times New Roman" pitchFamily="18" charset="0"/>
                <a:cs typeface="Times New Roman" pitchFamily="18" charset="0"/>
              </a:rPr>
              <a:t> nerves to antennules, </a:t>
            </a:r>
            <a:r>
              <a:rPr lang="en-US" sz="2400" dirty="0" err="1" smtClean="0">
                <a:latin typeface="Times New Roman" pitchFamily="18" charset="0"/>
                <a:cs typeface="Times New Roman" pitchFamily="18" charset="0"/>
              </a:rPr>
              <a:t>statocysts</a:t>
            </a:r>
            <a:r>
              <a:rPr lang="en-US" sz="2400" dirty="0" smtClean="0">
                <a:latin typeface="Times New Roman" pitchFamily="18" charset="0"/>
                <a:cs typeface="Times New Roman" pitchFamily="18" charset="0"/>
              </a:rPr>
              <a:t> etc, a pair of antennary nerves to antennae and a pair of optic nerves to compound eyes</a:t>
            </a:r>
          </a:p>
          <a:p>
            <a:pPr marL="457200" indent="-457200">
              <a:buNone/>
            </a:pPr>
            <a:endParaRPr lang="en-US" sz="2400"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       </a:t>
            </a:r>
          </a:p>
          <a:p>
            <a:pPr marL="457200" indent="-457200"/>
            <a:endParaRPr lang="en-IN"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a:bodyPr>
          <a:lstStyle/>
          <a:p>
            <a:pPr marL="457200" indent="-457200">
              <a:buNone/>
            </a:pPr>
            <a:endParaRPr lang="en-US" sz="2400" b="1" dirty="0" smtClean="0">
              <a:latin typeface="Times New Roman" pitchFamily="18" charset="0"/>
              <a:cs typeface="Times New Roman" pitchFamily="18" charset="0"/>
            </a:endParaRPr>
          </a:p>
          <a:p>
            <a:pPr marL="457200" indent="-457200">
              <a:buFont typeface="Wingdings" pitchFamily="2" charset="2"/>
              <a:buChar char="q"/>
            </a:pPr>
            <a:r>
              <a:rPr lang="en-US" sz="2400" b="1" dirty="0" smtClean="0">
                <a:latin typeface="Times New Roman" pitchFamily="18" charset="0"/>
                <a:cs typeface="Times New Roman" pitchFamily="18" charset="0"/>
              </a:rPr>
              <a:t>Sub </a:t>
            </a:r>
            <a:r>
              <a:rPr lang="en-US" sz="2400" b="1" dirty="0" err="1" smtClean="0">
                <a:latin typeface="Times New Roman" pitchFamily="18" charset="0"/>
                <a:cs typeface="Times New Roman" pitchFamily="18" charset="0"/>
              </a:rPr>
              <a:t>oesophageal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ganglionic</a:t>
            </a:r>
            <a:r>
              <a:rPr lang="en-US" sz="2400" b="1" dirty="0" smtClean="0">
                <a:latin typeface="Times New Roman" pitchFamily="18" charset="0"/>
                <a:cs typeface="Times New Roman" pitchFamily="18" charset="0"/>
              </a:rPr>
              <a:t> mass</a:t>
            </a:r>
          </a:p>
          <a:p>
            <a:pPr marL="457200" indent="-457200"/>
            <a:r>
              <a:rPr lang="en-US" sz="2400" dirty="0" smtClean="0">
                <a:latin typeface="Times New Roman" pitchFamily="18" charset="0"/>
                <a:cs typeface="Times New Roman" pitchFamily="18" charset="0"/>
              </a:rPr>
              <a:t>Below </a:t>
            </a:r>
            <a:r>
              <a:rPr lang="en-US" sz="2400" dirty="0" err="1" smtClean="0">
                <a:latin typeface="Times New Roman" pitchFamily="18" charset="0"/>
                <a:cs typeface="Times New Roman" pitchFamily="18" charset="0"/>
              </a:rPr>
              <a:t>oesophagus</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Formed by fusion of a few ganglia</a:t>
            </a:r>
          </a:p>
          <a:p>
            <a:pPr marL="457200" indent="-457200"/>
            <a:r>
              <a:rPr lang="en-US" sz="2400" dirty="0" smtClean="0">
                <a:latin typeface="Times New Roman" pitchFamily="18" charset="0"/>
                <a:cs typeface="Times New Roman" pitchFamily="18" charset="0"/>
              </a:rPr>
              <a:t>From it arise, 5 pairs of nerves – to mandibles,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maxillae,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maxillae,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maxillipeds</a:t>
            </a:r>
            <a:r>
              <a:rPr lang="en-US" sz="2400" dirty="0" smtClean="0">
                <a:latin typeface="Times New Roman" pitchFamily="18" charset="0"/>
                <a:cs typeface="Times New Roman" pitchFamily="18" charset="0"/>
              </a:rPr>
              <a:t> and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maxillipeds</a:t>
            </a:r>
            <a:endParaRPr lang="en-US" sz="2400" dirty="0" smtClean="0">
              <a:latin typeface="Times New Roman" pitchFamily="18" charset="0"/>
              <a:cs typeface="Times New Roman" pitchFamily="18" charset="0"/>
            </a:endParaRPr>
          </a:p>
          <a:p>
            <a:pPr marL="457200" indent="-457200">
              <a:buFont typeface="Wingdings" pitchFamily="2" charset="2"/>
              <a:buChar char="q"/>
            </a:pPr>
            <a:endParaRPr lang="en-US" sz="2400" b="1" dirty="0" smtClean="0">
              <a:latin typeface="Times New Roman" pitchFamily="18" charset="0"/>
              <a:cs typeface="Times New Roman" pitchFamily="18" charset="0"/>
            </a:endParaRPr>
          </a:p>
          <a:p>
            <a:pPr marL="457200" indent="-457200">
              <a:buFont typeface="Wingdings" pitchFamily="2" charset="2"/>
              <a:buChar char="q"/>
            </a:pPr>
            <a:r>
              <a:rPr lang="en-US" sz="2400" b="1" dirty="0" smtClean="0">
                <a:latin typeface="Times New Roman" pitchFamily="18" charset="0"/>
                <a:cs typeface="Times New Roman" pitchFamily="18" charset="0"/>
              </a:rPr>
              <a:t>Circum </a:t>
            </a:r>
            <a:r>
              <a:rPr lang="en-US" sz="2400" b="1" dirty="0" err="1" smtClean="0">
                <a:latin typeface="Times New Roman" pitchFamily="18" charset="0"/>
                <a:cs typeface="Times New Roman" pitchFamily="18" charset="0"/>
              </a:rPr>
              <a:t>oesophageal</a:t>
            </a:r>
            <a:r>
              <a:rPr lang="en-US" sz="2400" b="1" dirty="0" smtClean="0">
                <a:latin typeface="Times New Roman" pitchFamily="18" charset="0"/>
                <a:cs typeface="Times New Roman" pitchFamily="18" charset="0"/>
              </a:rPr>
              <a:t> connectives </a:t>
            </a:r>
          </a:p>
          <a:p>
            <a:pPr marL="457200" indent="-457200"/>
            <a:r>
              <a:rPr lang="en-US" sz="2400" dirty="0" smtClean="0">
                <a:latin typeface="Times New Roman" pitchFamily="18" charset="0"/>
                <a:cs typeface="Times New Roman" pitchFamily="18" charset="0"/>
              </a:rPr>
              <a:t>Around </a:t>
            </a:r>
            <a:r>
              <a:rPr lang="en-US" sz="2400" dirty="0" err="1" smtClean="0">
                <a:latin typeface="Times New Roman" pitchFamily="18" charset="0"/>
                <a:cs typeface="Times New Roman" pitchFamily="18" charset="0"/>
              </a:rPr>
              <a:t>oesophagus</a:t>
            </a:r>
            <a:endParaRPr lang="en-US" sz="2400" dirty="0" smtClean="0">
              <a:latin typeface="Times New Roman" pitchFamily="18" charset="0"/>
              <a:cs typeface="Times New Roman" pitchFamily="18" charset="0"/>
            </a:endParaRPr>
          </a:p>
          <a:p>
            <a:pPr marL="457200" indent="-457200">
              <a:buFont typeface="Wingdings" pitchFamily="2" charset="2"/>
              <a:buChar char="q"/>
            </a:pPr>
            <a:endParaRPr lang="en-US" sz="2400" b="1" dirty="0" smtClean="0">
              <a:latin typeface="Times New Roman" pitchFamily="18" charset="0"/>
              <a:cs typeface="Times New Roman" pitchFamily="18" charset="0"/>
            </a:endParaRPr>
          </a:p>
          <a:p>
            <a:pPr marL="457200" indent="-457200">
              <a:buFont typeface="Wingdings" pitchFamily="2" charset="2"/>
              <a:buChar char="q"/>
            </a:pPr>
            <a:r>
              <a:rPr lang="en-US" sz="2400" b="1" dirty="0" smtClean="0">
                <a:latin typeface="Times New Roman" pitchFamily="18" charset="0"/>
                <a:cs typeface="Times New Roman" pitchFamily="18" charset="0"/>
              </a:rPr>
              <a:t>Transverse nerve – </a:t>
            </a:r>
            <a:r>
              <a:rPr lang="en-US" sz="2400" dirty="0" smtClean="0">
                <a:latin typeface="Times New Roman" pitchFamily="18" charset="0"/>
                <a:cs typeface="Times New Roman" pitchFamily="18" charset="0"/>
              </a:rPr>
              <a:t>called</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oesophageal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commissure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commisural</a:t>
            </a:r>
            <a:r>
              <a:rPr lang="en-US" sz="2400" b="1" dirty="0" smtClean="0">
                <a:latin typeface="Times New Roman" pitchFamily="18" charset="0"/>
                <a:cs typeface="Times New Roman" pitchFamily="18" charset="0"/>
              </a:rPr>
              <a:t> nerve </a:t>
            </a:r>
            <a:r>
              <a:rPr lang="en-US" sz="2400" dirty="0" smtClean="0">
                <a:latin typeface="Times New Roman" pitchFamily="18" charset="0"/>
                <a:cs typeface="Times New Roman" pitchFamily="18" charset="0"/>
              </a:rPr>
              <a:t>or</a:t>
            </a:r>
            <a:r>
              <a:rPr lang="en-US" sz="2400" b="1" dirty="0" smtClean="0">
                <a:latin typeface="Times New Roman" pitchFamily="18" charset="0"/>
                <a:cs typeface="Times New Roman" pitchFamily="18" charset="0"/>
              </a:rPr>
              <a:t> visceral loop </a:t>
            </a:r>
          </a:p>
          <a:p>
            <a:pPr marL="457200" indent="-457200"/>
            <a:r>
              <a:rPr lang="en-US" sz="2400" dirty="0" smtClean="0">
                <a:latin typeface="Times New Roman" pitchFamily="18" charset="0"/>
                <a:cs typeface="Times New Roman" pitchFamily="18" charset="0"/>
              </a:rPr>
              <a:t>Just below </a:t>
            </a:r>
            <a:r>
              <a:rPr lang="en-US" sz="2400" dirty="0" err="1" smtClean="0">
                <a:latin typeface="Times New Roman" pitchFamily="18" charset="0"/>
                <a:cs typeface="Times New Roman" pitchFamily="18" charset="0"/>
              </a:rPr>
              <a:t>oesophagus</a:t>
            </a:r>
            <a:endParaRPr lang="en-US" sz="2400" dirty="0" smtClean="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a:bodyPr>
          <a:lstStyle/>
          <a:p>
            <a:pPr marL="457200" indent="-457200">
              <a:buNone/>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Double ventral nerve cord</a:t>
            </a:r>
          </a:p>
          <a:p>
            <a:pPr marL="457200" indent="-457200"/>
            <a:r>
              <a:rPr lang="en-US" sz="2400" dirty="0" smtClean="0">
                <a:latin typeface="Times New Roman" pitchFamily="18" charset="0"/>
                <a:cs typeface="Times New Roman" pitchFamily="18" charset="0"/>
              </a:rPr>
              <a:t>Fused</a:t>
            </a:r>
          </a:p>
          <a:p>
            <a:pPr marL="457200" indent="-457200"/>
            <a:r>
              <a:rPr lang="en-US" sz="2400" dirty="0" smtClean="0">
                <a:latin typeface="Times New Roman" pitchFamily="18" charset="0"/>
                <a:cs typeface="Times New Roman" pitchFamily="18" charset="0"/>
              </a:rPr>
              <a:t>Has 6 thoracic ganglia and 6 abdominal ganglia</a:t>
            </a:r>
          </a:p>
          <a:p>
            <a:pPr marL="457200" indent="-457200"/>
            <a:r>
              <a:rPr lang="en-US" sz="2400" dirty="0" smtClean="0">
                <a:latin typeface="Times New Roman" pitchFamily="18" charset="0"/>
                <a:cs typeface="Times New Roman" pitchFamily="18" charset="0"/>
              </a:rPr>
              <a:t>From each ganglion – 3 pairs of nerves – 2 pairs to muscles and 1 pair to appendages</a:t>
            </a:r>
          </a:p>
          <a:p>
            <a:pPr marL="457200" indent="-457200"/>
            <a:r>
              <a:rPr lang="en-US" sz="2400" dirty="0" smtClean="0">
                <a:latin typeface="Times New Roman" pitchFamily="18" charset="0"/>
                <a:cs typeface="Times New Roman" pitchFamily="18" charset="0"/>
              </a:rPr>
              <a:t>Between 11</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and 12</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body segments, 2 nerve cords remain separate, leaving a passage for </a:t>
            </a:r>
            <a:r>
              <a:rPr lang="en-US" sz="2400" dirty="0" err="1" smtClean="0">
                <a:latin typeface="Times New Roman" pitchFamily="18" charset="0"/>
                <a:cs typeface="Times New Roman" pitchFamily="18" charset="0"/>
              </a:rPr>
              <a:t>sternal</a:t>
            </a:r>
            <a:r>
              <a:rPr lang="en-US" sz="2400" dirty="0" smtClean="0">
                <a:latin typeface="Times New Roman" pitchFamily="18" charset="0"/>
                <a:cs typeface="Times New Roman" pitchFamily="18" charset="0"/>
              </a:rPr>
              <a:t> artery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400" b="1" dirty="0" smtClean="0">
                <a:latin typeface="Times New Roman" pitchFamily="18" charset="0"/>
                <a:ea typeface="Tahoma" pitchFamily="34" charset="0"/>
                <a:cs typeface="Times New Roman" pitchFamily="18" charset="0"/>
              </a:rPr>
              <a:t>PENAEUS INDICUS(class malacostraca)</a:t>
            </a:r>
            <a:endParaRPr lang="en-IN" sz="3400" b="1" dirty="0">
              <a:latin typeface="Times New Roman" pitchFamily="18" charset="0"/>
              <a:ea typeface="Tahoma" pitchFamily="34" charset="0"/>
              <a:cs typeface="Times New Roman" pitchFamily="18" charset="0"/>
            </a:endParaRPr>
          </a:p>
        </p:txBody>
      </p:sp>
      <p:sp>
        <p:nvSpPr>
          <p:cNvPr id="3" name="Content Placeholder 2"/>
          <p:cNvSpPr>
            <a:spLocks noGrp="1"/>
          </p:cNvSpPr>
          <p:nvPr>
            <p:ph idx="1"/>
          </p:nvPr>
        </p:nvSpPr>
        <p:spPr>
          <a:xfrm>
            <a:off x="152400" y="914400"/>
            <a:ext cx="8991600" cy="5943600"/>
          </a:xfrm>
        </p:spPr>
        <p:txBody>
          <a:bodyPr>
            <a:normAutofit/>
          </a:bodyPr>
          <a:lstStyle/>
          <a:p>
            <a:r>
              <a:rPr lang="en-US" sz="2400" b="1" dirty="0" err="1" smtClean="0">
                <a:latin typeface="Times New Roman" pitchFamily="18" charset="0"/>
                <a:cs typeface="Times New Roman" pitchFamily="18" charset="0"/>
              </a:rPr>
              <a:t>Cephalothorax</a:t>
            </a:r>
            <a:r>
              <a:rPr lang="en-US" sz="2400" dirty="0" smtClean="0">
                <a:latin typeface="Times New Roman" pitchFamily="18" charset="0"/>
                <a:cs typeface="Times New Roman" pitchFamily="18" charset="0"/>
              </a:rPr>
              <a:t> (fusion of 13 segments-5 cephalic and 8 thoracic) and </a:t>
            </a:r>
            <a:r>
              <a:rPr lang="en-US" sz="2400" b="1" dirty="0" smtClean="0">
                <a:latin typeface="Times New Roman" pitchFamily="18" charset="0"/>
                <a:cs typeface="Times New Roman" pitchFamily="18" charset="0"/>
              </a:rPr>
              <a:t>abdomen</a:t>
            </a:r>
            <a:r>
              <a:rPr lang="en-US" sz="2400" dirty="0" smtClean="0">
                <a:latin typeface="Times New Roman" pitchFamily="18" charset="0"/>
                <a:cs typeface="Times New Roman" pitchFamily="18" charset="0"/>
              </a:rPr>
              <a:t>(6 segments) with a </a:t>
            </a:r>
            <a:r>
              <a:rPr lang="en-US" sz="2400" b="1" dirty="0" err="1" smtClean="0">
                <a:latin typeface="Times New Roman" pitchFamily="18" charset="0"/>
                <a:cs typeface="Times New Roman" pitchFamily="18" charset="0"/>
              </a:rPr>
              <a:t>telson</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Cuticular</a:t>
            </a:r>
            <a:r>
              <a:rPr lang="en-US" sz="2400" b="1" dirty="0" smtClean="0">
                <a:latin typeface="Times New Roman" pitchFamily="18" charset="0"/>
                <a:cs typeface="Times New Roman" pitchFamily="18" charset="0"/>
              </a:rPr>
              <a:t> skeleton</a:t>
            </a:r>
            <a:r>
              <a:rPr lang="en-US" sz="2400" dirty="0" smtClean="0">
                <a:latin typeface="Times New Roman" pitchFamily="18" charset="0"/>
                <a:cs typeface="Times New Roman" pitchFamily="18" charset="0"/>
              </a:rPr>
              <a:t>, secreted by underlying epidermis(formed of chitin and protein)- has </a:t>
            </a:r>
            <a:r>
              <a:rPr lang="en-US" sz="2400" dirty="0" err="1" smtClean="0">
                <a:latin typeface="Times New Roman" pitchFamily="18" charset="0"/>
                <a:cs typeface="Times New Roman" pitchFamily="18" charset="0"/>
              </a:rPr>
              <a:t>infolding</a:t>
            </a:r>
            <a:r>
              <a:rPr lang="en-US" sz="2400" dirty="0" smtClean="0">
                <a:latin typeface="Times New Roman" pitchFamily="18" charset="0"/>
                <a:cs typeface="Times New Roman" pitchFamily="18" charset="0"/>
              </a:rPr>
              <a:t> called </a:t>
            </a:r>
            <a:r>
              <a:rPr lang="en-US" sz="2400" b="1" dirty="0" err="1" smtClean="0">
                <a:latin typeface="Times New Roman" pitchFamily="18" charset="0"/>
                <a:cs typeface="Times New Roman" pitchFamily="18" charset="0"/>
              </a:rPr>
              <a:t>apodemes</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Segments called </a:t>
            </a:r>
            <a:r>
              <a:rPr lang="en-US" sz="2400" b="1" dirty="0" err="1" smtClean="0">
                <a:latin typeface="Times New Roman" pitchFamily="18" charset="0"/>
                <a:cs typeface="Times New Roman" pitchFamily="18" charset="0"/>
              </a:rPr>
              <a:t>sclerites</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Abdominal region – </a:t>
            </a:r>
            <a:r>
              <a:rPr lang="en-US" sz="2400" b="1" dirty="0" err="1" smtClean="0">
                <a:latin typeface="Times New Roman" pitchFamily="18" charset="0"/>
                <a:cs typeface="Times New Roman" pitchFamily="18" charset="0"/>
              </a:rPr>
              <a:t>terga</a:t>
            </a:r>
            <a:r>
              <a:rPr lang="en-US" sz="2400" dirty="0" smtClean="0">
                <a:latin typeface="Times New Roman" pitchFamily="18" charset="0"/>
                <a:cs typeface="Times New Roman" pitchFamily="18" charset="0"/>
              </a:rPr>
              <a:t> (dorsal </a:t>
            </a:r>
            <a:r>
              <a:rPr lang="en-US" sz="2400" dirty="0" err="1" smtClean="0">
                <a:latin typeface="Times New Roman" pitchFamily="18" charset="0"/>
                <a:cs typeface="Times New Roman" pitchFamily="18" charset="0"/>
              </a:rPr>
              <a:t>sclerite</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sterna</a:t>
            </a:r>
            <a:r>
              <a:rPr lang="en-US" sz="2400" dirty="0" smtClean="0">
                <a:latin typeface="Times New Roman" pitchFamily="18" charset="0"/>
                <a:cs typeface="Times New Roman" pitchFamily="18" charset="0"/>
              </a:rPr>
              <a:t> (ventral </a:t>
            </a:r>
            <a:r>
              <a:rPr lang="en-US" sz="2400" dirty="0" err="1" smtClean="0">
                <a:latin typeface="Times New Roman" pitchFamily="18" charset="0"/>
                <a:cs typeface="Times New Roman" pitchFamily="18" charset="0"/>
              </a:rPr>
              <a:t>sclerite</a:t>
            </a:r>
            <a:r>
              <a:rPr lang="en-US" sz="2400" dirty="0" smtClean="0">
                <a:latin typeface="Times New Roman" pitchFamily="18" charset="0"/>
                <a:cs typeface="Times New Roman" pitchFamily="18" charset="0"/>
              </a:rPr>
              <a:t>)</a:t>
            </a:r>
          </a:p>
          <a:p>
            <a:r>
              <a:rPr lang="en-US" sz="2400" b="1" dirty="0" err="1" smtClean="0">
                <a:latin typeface="Times New Roman" pitchFamily="18" charset="0"/>
                <a:cs typeface="Times New Roman" pitchFamily="18" charset="0"/>
              </a:rPr>
              <a:t>Pleuron</a:t>
            </a:r>
            <a:r>
              <a:rPr lang="en-US" sz="2400" dirty="0" smtClean="0">
                <a:latin typeface="Times New Roman" pitchFamily="18" charset="0"/>
                <a:cs typeface="Times New Roman" pitchFamily="18" charset="0"/>
              </a:rPr>
              <a:t> extension from </a:t>
            </a:r>
            <a:r>
              <a:rPr lang="en-US" sz="2400" dirty="0" err="1" smtClean="0">
                <a:latin typeface="Times New Roman" pitchFamily="18" charset="0"/>
                <a:cs typeface="Times New Roman" pitchFamily="18" charset="0"/>
              </a:rPr>
              <a:t>tergum</a:t>
            </a:r>
            <a:endParaRPr lang="en-US" sz="2400"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Epimeron</a:t>
            </a:r>
            <a:r>
              <a:rPr lang="en-US" sz="2400" dirty="0" smtClean="0">
                <a:latin typeface="Times New Roman" pitchFamily="18" charset="0"/>
                <a:cs typeface="Times New Roman" pitchFamily="18" charset="0"/>
              </a:rPr>
              <a:t> – the part between </a:t>
            </a:r>
            <a:r>
              <a:rPr lang="en-US" sz="2400" dirty="0" err="1" smtClean="0">
                <a:latin typeface="Times New Roman" pitchFamily="18" charset="0"/>
                <a:cs typeface="Times New Roman" pitchFamily="18" charset="0"/>
              </a:rPr>
              <a:t>pleuron</a:t>
            </a:r>
            <a:r>
              <a:rPr lang="en-US" sz="2400" dirty="0" smtClean="0">
                <a:latin typeface="Times New Roman" pitchFamily="18" charset="0"/>
                <a:cs typeface="Times New Roman" pitchFamily="18" charset="0"/>
              </a:rPr>
              <a:t> and abdominal appendage</a:t>
            </a:r>
          </a:p>
          <a:p>
            <a:r>
              <a:rPr lang="en-US" sz="2400" dirty="0" smtClean="0">
                <a:latin typeface="Times New Roman" pitchFamily="18" charset="0"/>
                <a:cs typeface="Times New Roman" pitchFamily="18" charset="0"/>
              </a:rPr>
              <a:t>13 </a:t>
            </a:r>
            <a:r>
              <a:rPr lang="en-US" sz="2400" dirty="0" err="1" smtClean="0">
                <a:latin typeface="Times New Roman" pitchFamily="18" charset="0"/>
                <a:cs typeface="Times New Roman" pitchFamily="18" charset="0"/>
              </a:rPr>
              <a:t>tergal</a:t>
            </a:r>
            <a:r>
              <a:rPr lang="en-US" sz="2400" dirty="0" smtClean="0">
                <a:latin typeface="Times New Roman" pitchFamily="18" charset="0"/>
                <a:cs typeface="Times New Roman" pitchFamily="18" charset="0"/>
              </a:rPr>
              <a:t> plates fuse to form carapace</a:t>
            </a:r>
          </a:p>
          <a:p>
            <a:r>
              <a:rPr lang="en-US" sz="2400" dirty="0" err="1" smtClean="0">
                <a:latin typeface="Times New Roman" pitchFamily="18" charset="0"/>
                <a:cs typeface="Times New Roman" pitchFamily="18" charset="0"/>
              </a:rPr>
              <a:t>Sternal</a:t>
            </a:r>
            <a:r>
              <a:rPr lang="en-US" sz="2400" dirty="0" smtClean="0">
                <a:latin typeface="Times New Roman" pitchFamily="18" charset="0"/>
                <a:cs typeface="Times New Roman" pitchFamily="18" charset="0"/>
              </a:rPr>
              <a:t> plates form ventral shield</a:t>
            </a:r>
          </a:p>
          <a:p>
            <a:r>
              <a:rPr lang="en-US" sz="2400" b="1" dirty="0" err="1" smtClean="0">
                <a:latin typeface="Times New Roman" pitchFamily="18" charset="0"/>
                <a:cs typeface="Times New Roman" pitchFamily="18" charset="0"/>
              </a:rPr>
              <a:t>Thelycum</a:t>
            </a:r>
            <a:r>
              <a:rPr lang="en-US" sz="2400" dirty="0" smtClean="0">
                <a:latin typeface="Times New Roman" pitchFamily="18" charset="0"/>
                <a:cs typeface="Times New Roman" pitchFamily="18" charset="0"/>
              </a:rPr>
              <a:t> on female</a:t>
            </a:r>
          </a:p>
          <a:p>
            <a:r>
              <a:rPr lang="en-US" sz="2400" dirty="0" smtClean="0">
                <a:latin typeface="Times New Roman" pitchFamily="18" charset="0"/>
                <a:cs typeface="Times New Roman" pitchFamily="18" charset="0"/>
              </a:rPr>
              <a:t>Rostrum – compound eyes</a:t>
            </a:r>
          </a:p>
          <a:p>
            <a:r>
              <a:rPr lang="en-US" sz="2400" b="1" dirty="0" err="1" smtClean="0">
                <a:latin typeface="Times New Roman" pitchFamily="18" charset="0"/>
                <a:cs typeface="Times New Roman" pitchFamily="18" charset="0"/>
              </a:rPr>
              <a:t>Branchiostegite</a:t>
            </a:r>
            <a:r>
              <a:rPr lang="en-US" sz="2400" dirty="0" smtClean="0">
                <a:latin typeface="Times New Roman" pitchFamily="18" charset="0"/>
                <a:cs typeface="Times New Roman" pitchFamily="18" charset="0"/>
              </a:rPr>
              <a:t> - gill cover</a:t>
            </a:r>
            <a:endParaRPr lang="en-IN"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ppunni\Downloads\download.jpg"/>
          <p:cNvPicPr>
            <a:picLocks noGrp="1" noChangeAspect="1" noChangeArrowheads="1"/>
          </p:cNvPicPr>
          <p:nvPr>
            <p:ph idx="1"/>
          </p:nvPr>
        </p:nvPicPr>
        <p:blipFill>
          <a:blip r:embed="rId2"/>
          <a:srcRect/>
          <a:stretch>
            <a:fillRect/>
          </a:stretch>
        </p:blipFill>
        <p:spPr bwMode="auto">
          <a:xfrm>
            <a:off x="1905000" y="-1"/>
            <a:ext cx="4495800" cy="661004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ppunni\Downloads\dwarf-shrimp-nerve-system-2-1.jpg"/>
          <p:cNvPicPr>
            <a:picLocks noGrp="1" noChangeAspect="1" noChangeArrowheads="1"/>
          </p:cNvPicPr>
          <p:nvPr>
            <p:ph idx="1"/>
          </p:nvPr>
        </p:nvPicPr>
        <p:blipFill>
          <a:blip r:embed="rId2"/>
          <a:srcRect/>
          <a:stretch>
            <a:fillRect/>
          </a:stretch>
        </p:blipFill>
        <p:spPr bwMode="auto">
          <a:xfrm>
            <a:off x="2895600" y="38721"/>
            <a:ext cx="2895600" cy="681927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lnSpcReduction="10000"/>
          </a:bodyPr>
          <a:lstStyle/>
          <a:p>
            <a:pPr marL="457200" indent="-457200">
              <a:buNone/>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Sense organs</a:t>
            </a:r>
          </a:p>
          <a:p>
            <a:pPr marL="457200" indent="-457200">
              <a:buAutoNum type="arabicPeriod"/>
            </a:pPr>
            <a:r>
              <a:rPr lang="en-US" sz="2400" b="1" dirty="0" err="1" smtClean="0">
                <a:latin typeface="Times New Roman" pitchFamily="18" charset="0"/>
                <a:cs typeface="Times New Roman" pitchFamily="18" charset="0"/>
              </a:rPr>
              <a:t>Statocysts</a:t>
            </a:r>
            <a:endParaRPr lang="en-US" sz="2400" b="1"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For orientation and equilibrium</a:t>
            </a:r>
          </a:p>
          <a:p>
            <a:pPr marL="457200" indent="-457200"/>
            <a:r>
              <a:rPr lang="en-US" sz="2400" dirty="0" smtClean="0">
                <a:latin typeface="Times New Roman" pitchFamily="18" charset="0"/>
                <a:cs typeface="Times New Roman" pitchFamily="18" charset="0"/>
              </a:rPr>
              <a:t>A pair of them in the pre </a:t>
            </a:r>
            <a:r>
              <a:rPr lang="en-US" sz="2400" dirty="0" err="1" smtClean="0">
                <a:latin typeface="Times New Roman" pitchFamily="18" charset="0"/>
                <a:cs typeface="Times New Roman" pitchFamily="18" charset="0"/>
              </a:rPr>
              <a:t>coxal</a:t>
            </a:r>
            <a:r>
              <a:rPr lang="en-US" sz="2400" dirty="0" smtClean="0">
                <a:latin typeface="Times New Roman" pitchFamily="18" charset="0"/>
                <a:cs typeface="Times New Roman" pitchFamily="18" charset="0"/>
              </a:rPr>
              <a:t> segment of antennules</a:t>
            </a:r>
          </a:p>
          <a:p>
            <a:pPr marL="457200" indent="-457200"/>
            <a:r>
              <a:rPr lang="en-US" sz="2400" dirty="0" smtClean="0">
                <a:latin typeface="Times New Roman" pitchFamily="18" charset="0"/>
                <a:cs typeface="Times New Roman" pitchFamily="18" charset="0"/>
              </a:rPr>
              <a:t>Consists of a </a:t>
            </a:r>
            <a:r>
              <a:rPr lang="en-US" sz="2400" b="1" dirty="0" err="1" smtClean="0">
                <a:latin typeface="Times New Roman" pitchFamily="18" charset="0"/>
                <a:cs typeface="Times New Roman" pitchFamily="18" charset="0"/>
              </a:rPr>
              <a:t>chitinous</a:t>
            </a:r>
            <a:r>
              <a:rPr lang="en-US" sz="2400" b="1" dirty="0" smtClean="0">
                <a:latin typeface="Times New Roman" pitchFamily="18" charset="0"/>
                <a:cs typeface="Times New Roman" pitchFamily="18" charset="0"/>
              </a:rPr>
              <a:t> sac</a:t>
            </a:r>
            <a:r>
              <a:rPr lang="en-US" sz="2400" dirty="0" smtClean="0">
                <a:latin typeface="Times New Roman" pitchFamily="18" charset="0"/>
                <a:cs typeface="Times New Roman" pitchFamily="18" charset="0"/>
              </a:rPr>
              <a:t>, attached to pre </a:t>
            </a:r>
            <a:r>
              <a:rPr lang="en-US" sz="2400" dirty="0" err="1" smtClean="0">
                <a:latin typeface="Times New Roman" pitchFamily="18" charset="0"/>
                <a:cs typeface="Times New Roman" pitchFamily="18" charset="0"/>
              </a:rPr>
              <a:t>coxa</a:t>
            </a:r>
            <a:r>
              <a:rPr lang="en-US" sz="2400" dirty="0" smtClean="0">
                <a:latin typeface="Times New Roman" pitchFamily="18" charset="0"/>
                <a:cs typeface="Times New Roman" pitchFamily="18" charset="0"/>
              </a:rPr>
              <a:t> through a short stalk.</a:t>
            </a:r>
          </a:p>
          <a:p>
            <a:pPr marL="457200" indent="-457200"/>
            <a:r>
              <a:rPr lang="en-US" sz="2400" dirty="0" err="1" smtClean="0">
                <a:latin typeface="Times New Roman" pitchFamily="18" charset="0"/>
                <a:cs typeface="Times New Roman" pitchFamily="18" charset="0"/>
              </a:rPr>
              <a:t>Chitinous</a:t>
            </a:r>
            <a:r>
              <a:rPr lang="en-US" sz="2400" dirty="0" smtClean="0">
                <a:latin typeface="Times New Roman" pitchFamily="18" charset="0"/>
                <a:cs typeface="Times New Roman" pitchFamily="18" charset="0"/>
              </a:rPr>
              <a:t> sac encloses a central mass of sand grains (act as </a:t>
            </a:r>
            <a:r>
              <a:rPr lang="en-US" sz="2400" dirty="0" err="1" smtClean="0">
                <a:latin typeface="Times New Roman" pitchFamily="18" charset="0"/>
                <a:cs typeface="Times New Roman" pitchFamily="18" charset="0"/>
              </a:rPr>
              <a:t>statoliths</a:t>
            </a:r>
            <a:r>
              <a:rPr lang="en-US" sz="2400" dirty="0" smtClean="0">
                <a:latin typeface="Times New Roman" pitchFamily="18" charset="0"/>
                <a:cs typeface="Times New Roman" pitchFamily="18" charset="0"/>
              </a:rPr>
              <a:t>), surrounded by ring of sensory setae</a:t>
            </a:r>
          </a:p>
          <a:p>
            <a:pPr marL="457200" indent="-457200"/>
            <a:r>
              <a:rPr lang="en-US" sz="2400" dirty="0" smtClean="0">
                <a:latin typeface="Times New Roman" pitchFamily="18" charset="0"/>
                <a:cs typeface="Times New Roman" pitchFamily="18" charset="0"/>
              </a:rPr>
              <a:t>A sensory setae has 2 parts – a swollen base (attached to </a:t>
            </a:r>
            <a:r>
              <a:rPr lang="en-US" sz="2400" dirty="0" err="1" smtClean="0">
                <a:latin typeface="Times New Roman" pitchFamily="18" charset="0"/>
                <a:cs typeface="Times New Roman" pitchFamily="18" charset="0"/>
              </a:rPr>
              <a:t>statocyst</a:t>
            </a:r>
            <a:r>
              <a:rPr lang="en-US" sz="2400" dirty="0" smtClean="0">
                <a:latin typeface="Times New Roman" pitchFamily="18" charset="0"/>
                <a:cs typeface="Times New Roman" pitchFamily="18" charset="0"/>
              </a:rPr>
              <a:t> wall through an </a:t>
            </a:r>
            <a:r>
              <a:rPr lang="en-US" sz="2400" dirty="0" err="1" smtClean="0">
                <a:latin typeface="Times New Roman" pitchFamily="18" charset="0"/>
                <a:cs typeface="Times New Roman" pitchFamily="18" charset="0"/>
              </a:rPr>
              <a:t>arthrodial</a:t>
            </a:r>
            <a:r>
              <a:rPr lang="en-US" sz="2400" dirty="0" smtClean="0">
                <a:latin typeface="Times New Roman" pitchFamily="18" charset="0"/>
                <a:cs typeface="Times New Roman" pitchFamily="18" charset="0"/>
              </a:rPr>
              <a:t> membrane) and a </a:t>
            </a:r>
            <a:r>
              <a:rPr lang="en-US" sz="2400" dirty="0" err="1" smtClean="0">
                <a:latin typeface="Times New Roman" pitchFamily="18" charset="0"/>
                <a:cs typeface="Times New Roman" pitchFamily="18" charset="0"/>
              </a:rPr>
              <a:t>filamentar</a:t>
            </a:r>
            <a:r>
              <a:rPr lang="en-US" sz="2400" dirty="0" smtClean="0">
                <a:latin typeface="Times New Roman" pitchFamily="18" charset="0"/>
                <a:cs typeface="Times New Roman" pitchFamily="18" charset="0"/>
              </a:rPr>
              <a:t> shaft (has many sensory bristles). </a:t>
            </a:r>
          </a:p>
          <a:p>
            <a:pPr marL="457200" indent="-457200"/>
            <a:r>
              <a:rPr lang="en-US" sz="2400" dirty="0" smtClean="0">
                <a:latin typeface="Times New Roman" pitchFamily="18" charset="0"/>
                <a:cs typeface="Times New Roman" pitchFamily="18" charset="0"/>
              </a:rPr>
              <a:t>Any change in the swimming position of the animal, or any movement in the surrounding water, will cause the displacement of sand grains. They press against and stimulate sensory setae. From setae impulses are transmitted to brain. Brain responds and enables the animal to properly orient itself</a:t>
            </a: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ppunni\Downloads\6-2.jpg"/>
          <p:cNvPicPr>
            <a:picLocks noGrp="1" noChangeAspect="1" noChangeArrowheads="1"/>
          </p:cNvPicPr>
          <p:nvPr>
            <p:ph idx="1"/>
          </p:nvPr>
        </p:nvPicPr>
        <p:blipFill>
          <a:blip r:embed="rId2"/>
          <a:srcRect/>
          <a:stretch>
            <a:fillRect/>
          </a:stretch>
        </p:blipFill>
        <p:spPr bwMode="auto">
          <a:xfrm>
            <a:off x="990600" y="990600"/>
            <a:ext cx="7582829" cy="4572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ppunni\Downloads\download.jpg"/>
          <p:cNvPicPr>
            <a:picLocks noGrp="1" noChangeAspect="1" noChangeArrowheads="1"/>
          </p:cNvPicPr>
          <p:nvPr>
            <p:ph idx="1"/>
          </p:nvPr>
        </p:nvPicPr>
        <p:blipFill>
          <a:blip r:embed="rId2"/>
          <a:srcRect/>
          <a:stretch>
            <a:fillRect/>
          </a:stretch>
        </p:blipFill>
        <p:spPr bwMode="auto">
          <a:xfrm>
            <a:off x="2498360" y="1"/>
            <a:ext cx="3710065"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normAutofit lnSpcReduction="10000"/>
          </a:bodyPr>
          <a:lstStyle/>
          <a:p>
            <a:pPr marL="457200" indent="-457200">
              <a:buNone/>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2. Compound eyes</a:t>
            </a:r>
          </a:p>
          <a:p>
            <a:pPr marL="457200" indent="-457200"/>
            <a:r>
              <a:rPr lang="en-US" sz="2400" dirty="0" smtClean="0">
                <a:latin typeface="Times New Roman" pitchFamily="18" charset="0"/>
                <a:cs typeface="Times New Roman" pitchFamily="18" charset="0"/>
              </a:rPr>
              <a:t>A pair of stalked and movable compound eyes</a:t>
            </a:r>
          </a:p>
          <a:p>
            <a:pPr marL="457200" indent="-457200"/>
            <a:r>
              <a:rPr lang="en-US" sz="2400" dirty="0" smtClean="0">
                <a:latin typeface="Times New Roman" pitchFamily="18" charset="0"/>
                <a:cs typeface="Times New Roman" pitchFamily="18" charset="0"/>
              </a:rPr>
              <a:t>Seen at the base of rostrum</a:t>
            </a:r>
          </a:p>
          <a:p>
            <a:pPr marL="457200" indent="-457200"/>
            <a:r>
              <a:rPr lang="en-US" sz="2400" dirty="0" smtClean="0">
                <a:latin typeface="Times New Roman" pitchFamily="18" charset="0"/>
                <a:cs typeface="Times New Roman" pitchFamily="18" charset="0"/>
              </a:rPr>
              <a:t>Cannot see distant objects as it has no perfect focusing mechanism or power of </a:t>
            </a:r>
            <a:r>
              <a:rPr lang="en-US" sz="2400" dirty="0" err="1" smtClean="0">
                <a:latin typeface="Times New Roman" pitchFamily="18" charset="0"/>
                <a:cs typeface="Times New Roman" pitchFamily="18" charset="0"/>
              </a:rPr>
              <a:t>accomodation</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Formed of a large number of (2000 – 2500)light perceiving visual units or simple eyes called </a:t>
            </a:r>
            <a:r>
              <a:rPr lang="en-US" sz="2400" b="1" dirty="0" err="1" smtClean="0">
                <a:latin typeface="Times New Roman" pitchFamily="18" charset="0"/>
                <a:cs typeface="Times New Roman" pitchFamily="18" charset="0"/>
              </a:rPr>
              <a:t>ommatidia</a:t>
            </a:r>
            <a:endParaRPr lang="en-US" sz="2400" b="1" dirty="0" smtClean="0">
              <a:latin typeface="Times New Roman" pitchFamily="18" charset="0"/>
              <a:cs typeface="Times New Roman" pitchFamily="18" charset="0"/>
            </a:endParaRPr>
          </a:p>
          <a:p>
            <a:pPr marL="457200" indent="-457200">
              <a:buNone/>
            </a:pPr>
            <a:r>
              <a:rPr lang="en-US" sz="2400" b="1" dirty="0" err="1" smtClean="0">
                <a:latin typeface="Times New Roman" pitchFamily="18" charset="0"/>
                <a:cs typeface="Times New Roman" pitchFamily="18" charset="0"/>
              </a:rPr>
              <a:t>Ommatidium</a:t>
            </a:r>
            <a:endParaRPr lang="en-US" sz="2400" b="1"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Are long, rod shaped and closely packed structures</a:t>
            </a:r>
          </a:p>
          <a:p>
            <a:pPr marL="457200" indent="-457200"/>
            <a:r>
              <a:rPr lang="en-US" sz="2400" dirty="0" smtClean="0">
                <a:latin typeface="Times New Roman" pitchFamily="18" charset="0"/>
                <a:cs typeface="Times New Roman" pitchFamily="18" charset="0"/>
              </a:rPr>
              <a:t>Has its own focusing system, light transmitting system, photoreceptor cells and a field of vision (overlap in case of adjacent </a:t>
            </a:r>
            <a:r>
              <a:rPr lang="en-US" sz="2400" dirty="0" err="1" smtClean="0">
                <a:latin typeface="Times New Roman" pitchFamily="18" charset="0"/>
                <a:cs typeface="Times New Roman" pitchFamily="18" charset="0"/>
              </a:rPr>
              <a:t>ommatidia</a:t>
            </a:r>
            <a:r>
              <a:rPr lang="en-US" sz="2400" dirty="0" smtClean="0">
                <a:latin typeface="Times New Roman" pitchFamily="18" charset="0"/>
                <a:cs typeface="Times New Roman" pitchFamily="18" charset="0"/>
              </a:rPr>
              <a:t>)</a:t>
            </a:r>
          </a:p>
          <a:p>
            <a:pPr marL="457200" indent="-457200"/>
            <a:r>
              <a:rPr lang="en-US" sz="2400" dirty="0" smtClean="0">
                <a:latin typeface="Times New Roman" pitchFamily="18" charset="0"/>
                <a:cs typeface="Times New Roman" pitchFamily="18" charset="0"/>
              </a:rPr>
              <a:t>Adjacent ones are separated by a layer of black pigment</a:t>
            </a:r>
          </a:p>
          <a:p>
            <a:pPr marL="457200" indent="-457200"/>
            <a:r>
              <a:rPr lang="en-US" sz="2400" dirty="0" smtClean="0">
                <a:latin typeface="Times New Roman" pitchFamily="18" charset="0"/>
                <a:cs typeface="Times New Roman" pitchFamily="18" charset="0"/>
              </a:rPr>
              <a:t>Specialized for refracting light rays and also for eliciting sensory impulses</a:t>
            </a:r>
          </a:p>
          <a:p>
            <a:pPr marL="457200" indent="-457200"/>
            <a:r>
              <a:rPr lang="en-US" sz="2400" dirty="0" smtClean="0">
                <a:latin typeface="Times New Roman" pitchFamily="18" charset="0"/>
                <a:cs typeface="Times New Roman" pitchFamily="18" charset="0"/>
              </a:rPr>
              <a:t>It has a transparent </a:t>
            </a:r>
            <a:r>
              <a:rPr lang="en-US" sz="2400" b="1" dirty="0" err="1" smtClean="0">
                <a:latin typeface="Times New Roman" pitchFamily="18" charset="0"/>
                <a:cs typeface="Times New Roman" pitchFamily="18" charset="0"/>
              </a:rPr>
              <a:t>cuticular</a:t>
            </a:r>
            <a:r>
              <a:rPr lang="en-US" sz="2400" b="1" dirty="0" smtClean="0">
                <a:latin typeface="Times New Roman" pitchFamily="18" charset="0"/>
                <a:cs typeface="Times New Roman" pitchFamily="18" charset="0"/>
              </a:rPr>
              <a:t> covering</a:t>
            </a:r>
            <a:r>
              <a:rPr lang="en-US" sz="2400" dirty="0" smtClean="0">
                <a:latin typeface="Times New Roman" pitchFamily="18" charset="0"/>
                <a:cs typeface="Times New Roman" pitchFamily="18" charset="0"/>
              </a:rPr>
              <a:t>, which serves as a </a:t>
            </a:r>
            <a:r>
              <a:rPr lang="en-US" sz="2400" b="1" dirty="0" smtClean="0">
                <a:latin typeface="Times New Roman" pitchFamily="18" charset="0"/>
                <a:cs typeface="Times New Roman" pitchFamily="18" charset="0"/>
              </a:rPr>
              <a:t>cornea</a:t>
            </a:r>
            <a:r>
              <a:rPr lang="en-US" sz="2400" dirty="0" smtClean="0">
                <a:latin typeface="Times New Roman" pitchFamily="18" charset="0"/>
                <a:cs typeface="Times New Roman" pitchFamily="18" charset="0"/>
              </a:rPr>
              <a:t> or as </a:t>
            </a:r>
            <a:r>
              <a:rPr lang="en-US" sz="2400" b="1" dirty="0" smtClean="0">
                <a:latin typeface="Times New Roman" pitchFamily="18" charset="0"/>
                <a:cs typeface="Times New Roman" pitchFamily="18" charset="0"/>
              </a:rPr>
              <a:t>biconvex lens</a:t>
            </a: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normAutofit/>
          </a:bodyPr>
          <a:lstStyle/>
          <a:p>
            <a:pPr marL="457200" indent="-457200">
              <a:buNone/>
            </a:pPr>
            <a:endParaRPr lang="en-US" sz="2400" b="1"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cuticular</a:t>
            </a:r>
            <a:r>
              <a:rPr lang="en-US" sz="2400" dirty="0" smtClean="0">
                <a:latin typeface="Times New Roman" pitchFamily="18" charset="0"/>
                <a:cs typeface="Times New Roman" pitchFamily="18" charset="0"/>
              </a:rPr>
              <a:t> cornea is rigid in shape- so it has a fixed focal length and is incapable of </a:t>
            </a:r>
            <a:r>
              <a:rPr lang="en-US" sz="2400" dirty="0" err="1" smtClean="0">
                <a:latin typeface="Times New Roman" pitchFamily="18" charset="0"/>
                <a:cs typeface="Times New Roman" pitchFamily="18" charset="0"/>
              </a:rPr>
              <a:t>accomodation</a:t>
            </a:r>
            <a:r>
              <a:rPr lang="en-US" sz="2400" dirty="0" smtClean="0">
                <a:latin typeface="Times New Roman" pitchFamily="18" charset="0"/>
                <a:cs typeface="Times New Roman" pitchFamily="18" charset="0"/>
              </a:rPr>
              <a:t> in relation to the changing distance of the objects</a:t>
            </a:r>
          </a:p>
          <a:p>
            <a:pPr marL="457200" indent="-457200"/>
            <a:r>
              <a:rPr lang="en-US" sz="2400" dirty="0" smtClean="0">
                <a:latin typeface="Times New Roman" pitchFamily="18" charset="0"/>
                <a:cs typeface="Times New Roman" pitchFamily="18" charset="0"/>
              </a:rPr>
              <a:t>Just below cornea- a pair of epidermal cells, known as </a:t>
            </a:r>
            <a:r>
              <a:rPr lang="en-US" sz="2400" b="1" dirty="0" smtClean="0">
                <a:latin typeface="Times New Roman" pitchFamily="18" charset="0"/>
                <a:cs typeface="Times New Roman" pitchFamily="18" charset="0"/>
              </a:rPr>
              <a:t>reticular cells </a:t>
            </a:r>
            <a:r>
              <a:rPr lang="en-US" sz="2400" dirty="0" smtClean="0">
                <a:latin typeface="Times New Roman" pitchFamily="18" charset="0"/>
                <a:cs typeface="Times New Roman" pitchFamily="18" charset="0"/>
              </a:rPr>
              <a:t>or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corneagen</a:t>
            </a:r>
            <a:r>
              <a:rPr lang="en-US" sz="2400" b="1" dirty="0" smtClean="0">
                <a:latin typeface="Times New Roman" pitchFamily="18" charset="0"/>
                <a:cs typeface="Times New Roman" pitchFamily="18" charset="0"/>
              </a:rPr>
              <a:t> cells</a:t>
            </a:r>
            <a:r>
              <a:rPr lang="en-US" sz="2400" dirty="0" smtClean="0">
                <a:latin typeface="Times New Roman" pitchFamily="18" charset="0"/>
                <a:cs typeface="Times New Roman" pitchFamily="18" charset="0"/>
              </a:rPr>
              <a:t>, which secretes the </a:t>
            </a:r>
            <a:r>
              <a:rPr lang="en-US" sz="2400" dirty="0" err="1" smtClean="0">
                <a:latin typeface="Times New Roman" pitchFamily="18" charset="0"/>
                <a:cs typeface="Times New Roman" pitchFamily="18" charset="0"/>
              </a:rPr>
              <a:t>cuticular</a:t>
            </a:r>
            <a:r>
              <a:rPr lang="en-US" sz="2400" dirty="0" smtClean="0">
                <a:latin typeface="Times New Roman" pitchFamily="18" charset="0"/>
                <a:cs typeface="Times New Roman" pitchFamily="18" charset="0"/>
              </a:rPr>
              <a:t> cornea</a:t>
            </a:r>
          </a:p>
          <a:p>
            <a:pPr marL="457200" indent="-457200"/>
            <a:r>
              <a:rPr lang="en-US" sz="2400" dirty="0" smtClean="0">
                <a:latin typeface="Times New Roman" pitchFamily="18" charset="0"/>
                <a:cs typeface="Times New Roman" pitchFamily="18" charset="0"/>
              </a:rPr>
              <a:t>Inner to this is a group of 4 elongated and inwardly tapering crystalline cells, called </a:t>
            </a:r>
            <a:r>
              <a:rPr lang="en-US" sz="2400" b="1" dirty="0" smtClean="0">
                <a:latin typeface="Times New Roman" pitchFamily="18" charset="0"/>
                <a:cs typeface="Times New Roman" pitchFamily="18" charset="0"/>
              </a:rPr>
              <a:t>cone cells </a:t>
            </a:r>
            <a:r>
              <a:rPr lang="en-US" sz="2400" dirty="0" smtClean="0">
                <a:latin typeface="Times New Roman" pitchFamily="18" charset="0"/>
                <a:cs typeface="Times New Roman" pitchFamily="18" charset="0"/>
              </a:rPr>
              <a:t>or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vitrellae</a:t>
            </a:r>
            <a:endParaRPr lang="en-US" sz="2400" b="1"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These cells secrete and surround a central transparent and refractive body called </a:t>
            </a:r>
            <a:r>
              <a:rPr lang="en-US" sz="2400" b="1" dirty="0" err="1" smtClean="0">
                <a:latin typeface="Times New Roman" pitchFamily="18" charset="0"/>
                <a:cs typeface="Times New Roman" pitchFamily="18" charset="0"/>
              </a:rPr>
              <a:t>cyrstalline</a:t>
            </a:r>
            <a:r>
              <a:rPr lang="en-US" sz="2400" b="1" dirty="0" smtClean="0">
                <a:latin typeface="Times New Roman" pitchFamily="18" charset="0"/>
                <a:cs typeface="Times New Roman" pitchFamily="18" charset="0"/>
              </a:rPr>
              <a:t> cone</a:t>
            </a:r>
          </a:p>
          <a:p>
            <a:pPr marL="457200" indent="-457200"/>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vitrellae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inturn</a:t>
            </a:r>
            <a:r>
              <a:rPr lang="en-US" sz="2400" dirty="0" smtClean="0">
                <a:latin typeface="Times New Roman" pitchFamily="18" charset="0"/>
                <a:cs typeface="Times New Roman" pitchFamily="18" charset="0"/>
              </a:rPr>
              <a:t> maybe surrounded by a pigmented sheath (that separates adjacent </a:t>
            </a:r>
            <a:r>
              <a:rPr lang="en-US" sz="2400" dirty="0" err="1" smtClean="0">
                <a:latin typeface="Times New Roman" pitchFamily="18" charset="0"/>
                <a:cs typeface="Times New Roman" pitchFamily="18" charset="0"/>
              </a:rPr>
              <a:t>ommatidia</a:t>
            </a:r>
            <a:r>
              <a:rPr lang="en-US" sz="2400" dirty="0" smtClean="0">
                <a:latin typeface="Times New Roman" pitchFamily="18" charset="0"/>
                <a:cs typeface="Times New Roman" pitchFamily="18" charset="0"/>
              </a:rPr>
              <a:t>), known as </a:t>
            </a:r>
            <a:r>
              <a:rPr lang="en-US" sz="2400" b="1" dirty="0" smtClean="0">
                <a:latin typeface="Times New Roman" pitchFamily="18" charset="0"/>
                <a:cs typeface="Times New Roman" pitchFamily="18" charset="0"/>
              </a:rPr>
              <a:t>iris sheath </a:t>
            </a:r>
            <a:r>
              <a:rPr lang="en-US" sz="2400" dirty="0" smtClean="0">
                <a:latin typeface="Times New Roman" pitchFamily="18" charset="0"/>
                <a:cs typeface="Times New Roman" pitchFamily="18" charset="0"/>
              </a:rPr>
              <a:t>or</a:t>
            </a:r>
            <a:r>
              <a:rPr lang="en-US" sz="2400" b="1" dirty="0" smtClean="0">
                <a:latin typeface="Times New Roman" pitchFamily="18" charset="0"/>
                <a:cs typeface="Times New Roman" pitchFamily="18" charset="0"/>
              </a:rPr>
              <a:t> distal pigment sheath </a:t>
            </a:r>
            <a:r>
              <a:rPr lang="en-US" sz="2400" dirty="0" smtClean="0">
                <a:latin typeface="Times New Roman" pitchFamily="18" charset="0"/>
                <a:cs typeface="Times New Roman" pitchFamily="18" charset="0"/>
              </a:rPr>
              <a:t>– formed of pigment cells- called </a:t>
            </a:r>
            <a:r>
              <a:rPr lang="en-US" sz="2400" b="1" dirty="0" err="1" smtClean="0">
                <a:latin typeface="Times New Roman" pitchFamily="18" charset="0"/>
                <a:cs typeface="Times New Roman" pitchFamily="18" charset="0"/>
              </a:rPr>
              <a:t>chromatophores</a:t>
            </a:r>
            <a:r>
              <a:rPr lang="en-US" sz="2400" dirty="0" smtClean="0">
                <a:latin typeface="Times New Roman" pitchFamily="18" charset="0"/>
                <a:cs typeface="Times New Roman" pitchFamily="18" charset="0"/>
              </a:rPr>
              <a:t>.</a:t>
            </a: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normAutofit/>
          </a:bodyPr>
          <a:lstStyle/>
          <a:p>
            <a:pPr marL="457200" indent="-457200">
              <a:buNone/>
            </a:pPr>
            <a:endParaRPr lang="en-US" sz="2400" b="1"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Beneath </a:t>
            </a:r>
            <a:r>
              <a:rPr lang="en-US" sz="2400" dirty="0" err="1" smtClean="0">
                <a:latin typeface="Times New Roman" pitchFamily="18" charset="0"/>
                <a:cs typeface="Times New Roman" pitchFamily="18" charset="0"/>
              </a:rPr>
              <a:t>vitrellae</a:t>
            </a:r>
            <a:r>
              <a:rPr lang="en-US" sz="2400" dirty="0" smtClean="0">
                <a:latin typeface="Times New Roman" pitchFamily="18" charset="0"/>
                <a:cs typeface="Times New Roman" pitchFamily="18" charset="0"/>
              </a:rPr>
              <a:t> – is a group of 7 or 8 elongated cells, called </a:t>
            </a:r>
            <a:r>
              <a:rPr lang="en-US" sz="2400" b="1" dirty="0" err="1" smtClean="0">
                <a:latin typeface="Times New Roman" pitchFamily="18" charset="0"/>
                <a:cs typeface="Times New Roman" pitchFamily="18" charset="0"/>
              </a:rPr>
              <a:t>retinular</a:t>
            </a:r>
            <a:r>
              <a:rPr lang="en-US" sz="2400" b="1" dirty="0" smtClean="0">
                <a:latin typeface="Times New Roman" pitchFamily="18" charset="0"/>
                <a:cs typeface="Times New Roman" pitchFamily="18" charset="0"/>
              </a:rPr>
              <a:t> cells </a:t>
            </a:r>
            <a:r>
              <a:rPr lang="en-US" sz="2400" dirty="0" smtClean="0">
                <a:latin typeface="Times New Roman" pitchFamily="18" charset="0"/>
                <a:cs typeface="Times New Roman" pitchFamily="18" charset="0"/>
              </a:rPr>
              <a:t>or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retinulae</a:t>
            </a:r>
            <a:r>
              <a:rPr lang="en-US" sz="2400" dirty="0" smtClean="0">
                <a:latin typeface="Times New Roman" pitchFamily="18" charset="0"/>
                <a:cs typeface="Times New Roman" pitchFamily="18" charset="0"/>
              </a:rPr>
              <a:t> – they contain light sensitive visual pigment </a:t>
            </a:r>
            <a:r>
              <a:rPr lang="en-US" sz="2400" b="1" dirty="0" err="1" smtClean="0">
                <a:latin typeface="Times New Roman" pitchFamily="18" charset="0"/>
                <a:cs typeface="Times New Roman" pitchFamily="18" charset="0"/>
              </a:rPr>
              <a:t>rhodopsin</a:t>
            </a:r>
            <a:r>
              <a:rPr lang="en-US" sz="2400" b="1" dirty="0" smtClean="0">
                <a:latin typeface="Times New Roman" pitchFamily="18" charset="0"/>
                <a:cs typeface="Times New Roman" pitchFamily="18" charset="0"/>
              </a:rPr>
              <a:t> –</a:t>
            </a:r>
          </a:p>
          <a:p>
            <a:pPr marL="457200" indent="-457200"/>
            <a:r>
              <a:rPr lang="en-US" sz="2400" b="1" dirty="0" err="1" smtClean="0">
                <a:latin typeface="Times New Roman" pitchFamily="18" charset="0"/>
                <a:cs typeface="Times New Roman" pitchFamily="18" charset="0"/>
              </a:rPr>
              <a:t>Rhodopsin</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when sensitized by light undergoes chemical change which elicits an action potential transmitted to brain as a nerve impulse</a:t>
            </a:r>
          </a:p>
          <a:p>
            <a:pPr marL="457200" indent="-457200"/>
            <a:r>
              <a:rPr lang="en-US" sz="2400" dirty="0" err="1" smtClean="0">
                <a:latin typeface="Times New Roman" pitchFamily="18" charset="0"/>
                <a:cs typeface="Times New Roman" pitchFamily="18" charset="0"/>
              </a:rPr>
              <a:t>Retinular</a:t>
            </a:r>
            <a:r>
              <a:rPr lang="en-US" sz="2400" dirty="0" smtClean="0">
                <a:latin typeface="Times New Roman" pitchFamily="18" charset="0"/>
                <a:cs typeface="Times New Roman" pitchFamily="18" charset="0"/>
              </a:rPr>
              <a:t> cells surround a central </a:t>
            </a:r>
            <a:r>
              <a:rPr lang="en-US" sz="2400" dirty="0" err="1" smtClean="0">
                <a:latin typeface="Times New Roman" pitchFamily="18" charset="0"/>
                <a:cs typeface="Times New Roman" pitchFamily="18" charset="0"/>
              </a:rPr>
              <a:t>refractile</a:t>
            </a:r>
            <a:r>
              <a:rPr lang="en-US" sz="2400" dirty="0" smtClean="0">
                <a:latin typeface="Times New Roman" pitchFamily="18" charset="0"/>
                <a:cs typeface="Times New Roman" pitchFamily="18" charset="0"/>
              </a:rPr>
              <a:t> rod – </a:t>
            </a:r>
            <a:r>
              <a:rPr lang="en-US" sz="2400" b="1" dirty="0" err="1" smtClean="0">
                <a:latin typeface="Times New Roman" pitchFamily="18" charset="0"/>
                <a:cs typeface="Times New Roman" pitchFamily="18" charset="0"/>
              </a:rPr>
              <a:t>rhabdome</a:t>
            </a:r>
            <a:r>
              <a:rPr lang="en-US" sz="2400" dirty="0" smtClean="0">
                <a:latin typeface="Times New Roman" pitchFamily="18" charset="0"/>
                <a:cs typeface="Times New Roman" pitchFamily="18" charset="0"/>
              </a:rPr>
              <a:t>, formed by </a:t>
            </a:r>
            <a:r>
              <a:rPr lang="en-US" sz="2400" dirty="0" err="1" smtClean="0">
                <a:latin typeface="Times New Roman" pitchFamily="18" charset="0"/>
                <a:cs typeface="Times New Roman" pitchFamily="18" charset="0"/>
              </a:rPr>
              <a:t>interdigitation</a:t>
            </a:r>
            <a:r>
              <a:rPr lang="en-US" sz="2400" dirty="0" smtClean="0">
                <a:latin typeface="Times New Roman" pitchFamily="18" charset="0"/>
                <a:cs typeface="Times New Roman" pitchFamily="18" charset="0"/>
              </a:rPr>
              <a:t> of </a:t>
            </a:r>
            <a:r>
              <a:rPr lang="en-US" sz="2400" dirty="0" err="1" smtClean="0">
                <a:latin typeface="Times New Roman" pitchFamily="18" charset="0"/>
                <a:cs typeface="Times New Roman" pitchFamily="18" charset="0"/>
              </a:rPr>
              <a:t>microvilli</a:t>
            </a:r>
            <a:r>
              <a:rPr lang="en-US" sz="2400" dirty="0" smtClean="0">
                <a:latin typeface="Times New Roman" pitchFamily="18" charset="0"/>
                <a:cs typeface="Times New Roman" pitchFamily="18" charset="0"/>
              </a:rPr>
              <a:t> of </a:t>
            </a:r>
            <a:r>
              <a:rPr lang="en-US" sz="2400" dirty="0" err="1" smtClean="0">
                <a:latin typeface="Times New Roman" pitchFamily="18" charset="0"/>
                <a:cs typeface="Times New Roman" pitchFamily="18" charset="0"/>
              </a:rPr>
              <a:t>retinular</a:t>
            </a:r>
            <a:r>
              <a:rPr lang="en-US" sz="2400" dirty="0" smtClean="0">
                <a:latin typeface="Times New Roman" pitchFamily="18" charset="0"/>
                <a:cs typeface="Times New Roman" pitchFamily="18" charset="0"/>
              </a:rPr>
              <a:t> cells</a:t>
            </a:r>
          </a:p>
          <a:p>
            <a:pPr marL="457200" indent="-457200"/>
            <a:r>
              <a:rPr lang="en-US" sz="2400" dirty="0" err="1" smtClean="0">
                <a:latin typeface="Times New Roman" pitchFamily="18" charset="0"/>
                <a:cs typeface="Times New Roman" pitchFamily="18" charset="0"/>
              </a:rPr>
              <a:t>Retinular</a:t>
            </a:r>
            <a:r>
              <a:rPr lang="en-US" sz="2400" dirty="0" smtClean="0">
                <a:latin typeface="Times New Roman" pitchFamily="18" charset="0"/>
                <a:cs typeface="Times New Roman" pitchFamily="18" charset="0"/>
              </a:rPr>
              <a:t> cells are surrounded by a pigmented sheath, called </a:t>
            </a:r>
            <a:r>
              <a:rPr lang="en-US" sz="2400" b="1" dirty="0" err="1" smtClean="0">
                <a:latin typeface="Times New Roman" pitchFamily="18" charset="0"/>
                <a:cs typeface="Times New Roman" pitchFamily="18" charset="0"/>
              </a:rPr>
              <a:t>retinular</a:t>
            </a:r>
            <a:r>
              <a:rPr lang="en-US" sz="2400" b="1" dirty="0" smtClean="0">
                <a:latin typeface="Times New Roman" pitchFamily="18" charset="0"/>
                <a:cs typeface="Times New Roman" pitchFamily="18" charset="0"/>
              </a:rPr>
              <a:t> sheath </a:t>
            </a:r>
            <a:r>
              <a:rPr lang="en-US" sz="2400" dirty="0" smtClean="0">
                <a:latin typeface="Times New Roman" pitchFamily="18" charset="0"/>
                <a:cs typeface="Times New Roman" pitchFamily="18" charset="0"/>
              </a:rPr>
              <a:t>or</a:t>
            </a:r>
            <a:r>
              <a:rPr lang="en-US" sz="2400" b="1" dirty="0" smtClean="0">
                <a:latin typeface="Times New Roman" pitchFamily="18" charset="0"/>
                <a:cs typeface="Times New Roman" pitchFamily="18" charset="0"/>
              </a:rPr>
              <a:t> proximal pigment sheath</a:t>
            </a:r>
          </a:p>
          <a:p>
            <a:pPr marL="457200" indent="-457200"/>
            <a:r>
              <a:rPr lang="en-US" sz="2400" dirty="0" smtClean="0">
                <a:latin typeface="Times New Roman" pitchFamily="18" charset="0"/>
                <a:cs typeface="Times New Roman" pitchFamily="18" charset="0"/>
              </a:rPr>
              <a:t>From each </a:t>
            </a:r>
            <a:r>
              <a:rPr lang="en-US" sz="2400" dirty="0" err="1" smtClean="0">
                <a:latin typeface="Times New Roman" pitchFamily="18" charset="0"/>
                <a:cs typeface="Times New Roman" pitchFamily="18" charset="0"/>
              </a:rPr>
              <a:t>retinular</a:t>
            </a:r>
            <a:r>
              <a:rPr lang="en-US" sz="2400" dirty="0" smtClean="0">
                <a:latin typeface="Times New Roman" pitchFamily="18" charset="0"/>
                <a:cs typeface="Times New Roman" pitchFamily="18" charset="0"/>
              </a:rPr>
              <a:t> cell is an axon at its terminal portion</a:t>
            </a:r>
          </a:p>
          <a:p>
            <a:pPr marL="457200" indent="-457200"/>
            <a:r>
              <a:rPr lang="en-US" sz="2400" dirty="0" smtClean="0">
                <a:latin typeface="Times New Roman" pitchFamily="18" charset="0"/>
                <a:cs typeface="Times New Roman" pitchFamily="18" charset="0"/>
              </a:rPr>
              <a:t>7-8 axons from each </a:t>
            </a:r>
            <a:r>
              <a:rPr lang="en-US" sz="2400" dirty="0" err="1" smtClean="0">
                <a:latin typeface="Times New Roman" pitchFamily="18" charset="0"/>
                <a:cs typeface="Times New Roman" pitchFamily="18" charset="0"/>
              </a:rPr>
              <a:t>ommatidium</a:t>
            </a:r>
            <a:r>
              <a:rPr lang="en-US" sz="2400" dirty="0" smtClean="0">
                <a:latin typeface="Times New Roman" pitchFamily="18" charset="0"/>
                <a:cs typeface="Times New Roman" pitchFamily="18" charset="0"/>
              </a:rPr>
              <a:t> join optic ganglion</a:t>
            </a:r>
          </a:p>
          <a:p>
            <a:pPr marL="457200" indent="-457200"/>
            <a:r>
              <a:rPr lang="en-US" sz="2400" dirty="0" smtClean="0">
                <a:latin typeface="Times New Roman" pitchFamily="18" charset="0"/>
                <a:cs typeface="Times New Roman" pitchFamily="18" charset="0"/>
              </a:rPr>
              <a:t>Axons from all </a:t>
            </a:r>
            <a:r>
              <a:rPr lang="en-US" sz="2400" dirty="0" err="1" smtClean="0">
                <a:latin typeface="Times New Roman" pitchFamily="18" charset="0"/>
                <a:cs typeface="Times New Roman" pitchFamily="18" charset="0"/>
              </a:rPr>
              <a:t>ommatidia</a:t>
            </a:r>
            <a:r>
              <a:rPr lang="en-US" sz="2400" dirty="0" smtClean="0">
                <a:latin typeface="Times New Roman" pitchFamily="18" charset="0"/>
                <a:cs typeface="Times New Roman" pitchFamily="18" charset="0"/>
              </a:rPr>
              <a:t> together form an optic nerve – which joins the brain</a:t>
            </a:r>
          </a:p>
          <a:p>
            <a:pPr marL="457200" indent="-457200"/>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normAutofit/>
          </a:bodyPr>
          <a:lstStyle/>
          <a:p>
            <a:pPr marL="457200" indent="-457200">
              <a:buNone/>
            </a:pPr>
            <a:endParaRPr lang="en-US" sz="2400" b="1" dirty="0" smtClean="0">
              <a:latin typeface="Times New Roman" pitchFamily="18" charset="0"/>
              <a:cs typeface="Times New Roman" pitchFamily="18" charset="0"/>
            </a:endParaRPr>
          </a:p>
          <a:p>
            <a:pPr marL="457200" indent="-457200"/>
            <a:r>
              <a:rPr lang="en-US" sz="2400" b="1" dirty="0" err="1" smtClean="0">
                <a:latin typeface="Times New Roman" pitchFamily="18" charset="0"/>
                <a:cs typeface="Times New Roman" pitchFamily="18" charset="0"/>
              </a:rPr>
              <a:t>Dioptric</a:t>
            </a:r>
            <a:r>
              <a:rPr lang="en-US" sz="2400" b="1" dirty="0" smtClean="0">
                <a:latin typeface="Times New Roman" pitchFamily="18" charset="0"/>
                <a:cs typeface="Times New Roman" pitchFamily="18" charset="0"/>
              </a:rPr>
              <a:t> apparatus  </a:t>
            </a:r>
            <a:r>
              <a:rPr lang="en-US" sz="2400" dirty="0" smtClean="0">
                <a:latin typeface="Times New Roman" pitchFamily="18" charset="0"/>
                <a:cs typeface="Times New Roman" pitchFamily="18" charset="0"/>
              </a:rPr>
              <a:t>or</a:t>
            </a:r>
            <a:r>
              <a:rPr lang="en-US" sz="2400" b="1" dirty="0" smtClean="0">
                <a:latin typeface="Times New Roman" pitchFamily="18" charset="0"/>
                <a:cs typeface="Times New Roman" pitchFamily="18" charset="0"/>
              </a:rPr>
              <a:t> focusing apparatus </a:t>
            </a:r>
            <a:r>
              <a:rPr lang="en-US" sz="2400" dirty="0" smtClean="0">
                <a:latin typeface="Times New Roman" pitchFamily="18" charset="0"/>
                <a:cs typeface="Times New Roman" pitchFamily="18" charset="0"/>
              </a:rPr>
              <a:t>– the portions of </a:t>
            </a:r>
            <a:r>
              <a:rPr lang="en-US" sz="2400" dirty="0" err="1" smtClean="0">
                <a:latin typeface="Times New Roman" pitchFamily="18" charset="0"/>
                <a:cs typeface="Times New Roman" pitchFamily="18" charset="0"/>
              </a:rPr>
              <a:t>ommatidium</a:t>
            </a:r>
            <a:r>
              <a:rPr lang="en-US" sz="2400" dirty="0" smtClean="0">
                <a:latin typeface="Times New Roman" pitchFamily="18" charset="0"/>
                <a:cs typeface="Times New Roman" pitchFamily="18" charset="0"/>
              </a:rPr>
              <a:t> that comprises the </a:t>
            </a:r>
            <a:r>
              <a:rPr lang="en-US" sz="2400" dirty="0" err="1" smtClean="0">
                <a:latin typeface="Times New Roman" pitchFamily="18" charset="0"/>
                <a:cs typeface="Times New Roman" pitchFamily="18" charset="0"/>
              </a:rPr>
              <a:t>cuticular</a:t>
            </a:r>
            <a:r>
              <a:rPr lang="en-US" sz="2400" dirty="0" smtClean="0">
                <a:latin typeface="Times New Roman" pitchFamily="18" charset="0"/>
                <a:cs typeface="Times New Roman" pitchFamily="18" charset="0"/>
              </a:rPr>
              <a:t> lens, </a:t>
            </a:r>
            <a:r>
              <a:rPr lang="en-US" sz="2400" dirty="0" err="1" smtClean="0">
                <a:latin typeface="Times New Roman" pitchFamily="18" charset="0"/>
                <a:cs typeface="Times New Roman" pitchFamily="18" charset="0"/>
              </a:rPr>
              <a:t>lenticular</a:t>
            </a:r>
            <a:r>
              <a:rPr lang="en-US" sz="2400" dirty="0" smtClean="0">
                <a:latin typeface="Times New Roman" pitchFamily="18" charset="0"/>
                <a:cs typeface="Times New Roman" pitchFamily="18" charset="0"/>
              </a:rPr>
              <a:t> layer and </a:t>
            </a:r>
            <a:r>
              <a:rPr lang="en-US" sz="2400" dirty="0" err="1" smtClean="0">
                <a:latin typeface="Times New Roman" pitchFamily="18" charset="0"/>
                <a:cs typeface="Times New Roman" pitchFamily="18" charset="0"/>
              </a:rPr>
              <a:t>vitrellae</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Remaining part –</a:t>
            </a:r>
            <a:r>
              <a:rPr lang="en-US" sz="2400" dirty="0" err="1" smtClean="0">
                <a:latin typeface="Times New Roman" pitchFamily="18" charset="0"/>
                <a:cs typeface="Times New Roman" pitchFamily="18" charset="0"/>
              </a:rPr>
              <a:t>i.e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rhabdome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retinular</a:t>
            </a:r>
            <a:r>
              <a:rPr lang="en-US" sz="2400" dirty="0" smtClean="0">
                <a:latin typeface="Times New Roman" pitchFamily="18" charset="0"/>
                <a:cs typeface="Times New Roman" pitchFamily="18" charset="0"/>
              </a:rPr>
              <a:t> cells and the reticular sheath forms </a:t>
            </a:r>
            <a:r>
              <a:rPr lang="en-US" sz="2400" b="1" dirty="0" smtClean="0">
                <a:latin typeface="Times New Roman" pitchFamily="18" charset="0"/>
                <a:cs typeface="Times New Roman" pitchFamily="18" charset="0"/>
              </a:rPr>
              <a:t>receptor apparatus </a:t>
            </a:r>
            <a:r>
              <a:rPr lang="en-US" sz="2400" dirty="0" smtClean="0">
                <a:latin typeface="Times New Roman" pitchFamily="18" charset="0"/>
                <a:cs typeface="Times New Roman" pitchFamily="18" charset="0"/>
              </a:rPr>
              <a:t>or</a:t>
            </a:r>
            <a:r>
              <a:rPr lang="en-US" sz="2400" b="1" dirty="0" smtClean="0">
                <a:latin typeface="Times New Roman" pitchFamily="18" charset="0"/>
                <a:cs typeface="Times New Roman" pitchFamily="18" charset="0"/>
              </a:rPr>
              <a:t> receptor region</a:t>
            </a:r>
          </a:p>
          <a:p>
            <a:pPr marL="457200" indent="-457200"/>
            <a:r>
              <a:rPr lang="en-US" sz="2400" dirty="0" smtClean="0">
                <a:latin typeface="Times New Roman" pitchFamily="18" charset="0"/>
                <a:cs typeface="Times New Roman" pitchFamily="18" charset="0"/>
              </a:rPr>
              <a:t>Each </a:t>
            </a:r>
            <a:r>
              <a:rPr lang="en-US" sz="2400" dirty="0" err="1" smtClean="0">
                <a:latin typeface="Times New Roman" pitchFamily="18" charset="0"/>
                <a:cs typeface="Times New Roman" pitchFamily="18" charset="0"/>
              </a:rPr>
              <a:t>ommatidum</a:t>
            </a:r>
            <a:r>
              <a:rPr lang="en-US" sz="2400" dirty="0" smtClean="0">
                <a:latin typeface="Times New Roman" pitchFamily="18" charset="0"/>
                <a:cs typeface="Times New Roman" pitchFamily="18" charset="0"/>
              </a:rPr>
              <a:t> rests on a basal membrane or basal lamina</a:t>
            </a:r>
          </a:p>
          <a:p>
            <a:pPr marL="457200" indent="-457200">
              <a:buNone/>
            </a:pPr>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normAutofit/>
          </a:bodyPr>
          <a:lstStyle/>
          <a:p>
            <a:pPr marL="457200" indent="-457200">
              <a:buNone/>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Working of compound eye</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2 mechanisms</a:t>
            </a:r>
          </a:p>
          <a:p>
            <a:pPr marL="457200" indent="-457200">
              <a:buNone/>
            </a:pPr>
            <a:r>
              <a:rPr lang="en-US" sz="2400" b="1" dirty="0" smtClean="0">
                <a:latin typeface="Times New Roman" pitchFamily="18" charset="0"/>
                <a:cs typeface="Times New Roman" pitchFamily="18" charset="0"/>
              </a:rPr>
              <a:t>Mosaic vision</a:t>
            </a:r>
          </a:p>
          <a:p>
            <a:pPr marL="457200" indent="-457200"/>
            <a:r>
              <a:rPr lang="en-US" sz="2400" dirty="0" smtClean="0">
                <a:latin typeface="Times New Roman" pitchFamily="18" charset="0"/>
                <a:cs typeface="Times New Roman" pitchFamily="18" charset="0"/>
              </a:rPr>
              <a:t>In bright light</a:t>
            </a:r>
          </a:p>
          <a:p>
            <a:pPr marL="457200" indent="-457200"/>
            <a:r>
              <a:rPr lang="en-US" sz="2400" dirty="0" smtClean="0">
                <a:latin typeface="Times New Roman" pitchFamily="18" charset="0"/>
                <a:cs typeface="Times New Roman" pitchFamily="18" charset="0"/>
              </a:rPr>
              <a:t>Pigment cells fully expand and spread all over the </a:t>
            </a:r>
            <a:r>
              <a:rPr lang="en-US" sz="2400" dirty="0" err="1" smtClean="0">
                <a:latin typeface="Times New Roman" pitchFamily="18" charset="0"/>
                <a:cs typeface="Times New Roman" pitchFamily="18" charset="0"/>
              </a:rPr>
              <a:t>ommatidium</a:t>
            </a:r>
            <a:r>
              <a:rPr lang="en-US" sz="2400" dirty="0" smtClean="0">
                <a:latin typeface="Times New Roman" pitchFamily="18" charset="0"/>
                <a:cs typeface="Times New Roman" pitchFamily="18" charset="0"/>
              </a:rPr>
              <a:t> – isolating adjacent </a:t>
            </a:r>
            <a:r>
              <a:rPr lang="en-US" sz="2400" dirty="0" err="1" smtClean="0">
                <a:latin typeface="Times New Roman" pitchFamily="18" charset="0"/>
                <a:cs typeface="Times New Roman" pitchFamily="18" charset="0"/>
              </a:rPr>
              <a:t>ommatidia</a:t>
            </a:r>
            <a:r>
              <a:rPr lang="en-US" sz="2400" dirty="0" smtClean="0">
                <a:latin typeface="Times New Roman" pitchFamily="18" charset="0"/>
                <a:cs typeface="Times New Roman" pitchFamily="18" charset="0"/>
              </a:rPr>
              <a:t> from each other- thus each becomes an individual visual unit</a:t>
            </a:r>
          </a:p>
          <a:p>
            <a:pPr marL="457200" indent="-457200"/>
            <a:r>
              <a:rPr lang="en-US" sz="2400" dirty="0" smtClean="0">
                <a:latin typeface="Times New Roman" pitchFamily="18" charset="0"/>
                <a:cs typeface="Times New Roman" pitchFamily="18" charset="0"/>
              </a:rPr>
              <a:t>They will be stimulated only by the parallel or perpendicular rays falling on the cornea- thus each can form an image of only a portion of the object</a:t>
            </a:r>
          </a:p>
          <a:p>
            <a:pPr marL="457200" indent="-457200"/>
            <a:r>
              <a:rPr lang="en-US" sz="2400" dirty="0" smtClean="0">
                <a:latin typeface="Times New Roman" pitchFamily="18" charset="0"/>
                <a:cs typeface="Times New Roman" pitchFamily="18" charset="0"/>
              </a:rPr>
              <a:t>All the images obtained are integrated in the brain</a:t>
            </a:r>
          </a:p>
          <a:p>
            <a:pPr marL="457200" indent="-457200"/>
            <a:r>
              <a:rPr lang="en-US" sz="2400" dirty="0" smtClean="0">
                <a:latin typeface="Times New Roman" pitchFamily="18" charset="0"/>
                <a:cs typeface="Times New Roman" pitchFamily="18" charset="0"/>
              </a:rPr>
              <a:t>Complete image is formed by the apposition of fusion of </a:t>
            </a:r>
            <a:r>
              <a:rPr lang="en-US" sz="2400" dirty="0" err="1" smtClean="0">
                <a:latin typeface="Times New Roman" pitchFamily="18" charset="0"/>
                <a:cs typeface="Times New Roman" pitchFamily="18" charset="0"/>
              </a:rPr>
              <a:t>of</a:t>
            </a:r>
            <a:r>
              <a:rPr lang="en-US" sz="2400" dirty="0" smtClean="0">
                <a:latin typeface="Times New Roman" pitchFamily="18" charset="0"/>
                <a:cs typeface="Times New Roman" pitchFamily="18" charset="0"/>
              </a:rPr>
              <a:t> several partial images – called apposition image or mosaic image</a:t>
            </a:r>
          </a:p>
          <a:p>
            <a:pPr marL="457200" indent="-457200"/>
            <a:r>
              <a:rPr lang="en-US" sz="2400" dirty="0" smtClean="0">
                <a:latin typeface="Times New Roman" pitchFamily="18" charset="0"/>
                <a:cs typeface="Times New Roman" pitchFamily="18" charset="0"/>
              </a:rPr>
              <a:t>Such a vision called mosaic vision or apposition vision</a:t>
            </a:r>
          </a:p>
          <a:p>
            <a:pPr marL="457200" indent="-457200"/>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ppunni\Downloads\Morphological-features-of-Prawn-In-this-paper-an-approach-to-characterize-prawn-species.png"/>
          <p:cNvPicPr>
            <a:picLocks noGrp="1" noChangeAspect="1" noChangeArrowheads="1"/>
          </p:cNvPicPr>
          <p:nvPr>
            <p:ph idx="1"/>
          </p:nvPr>
        </p:nvPicPr>
        <p:blipFill>
          <a:blip r:embed="rId2"/>
          <a:srcRect/>
          <a:stretch>
            <a:fillRect/>
          </a:stretch>
        </p:blipFill>
        <p:spPr bwMode="auto">
          <a:xfrm>
            <a:off x="0" y="685800"/>
            <a:ext cx="9027994" cy="5334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normAutofit/>
          </a:bodyPr>
          <a:lstStyle/>
          <a:p>
            <a:pPr marL="457200" indent="-457200">
              <a:buNone/>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Superimposed vision</a:t>
            </a:r>
          </a:p>
          <a:p>
            <a:pPr marL="457200" indent="-457200"/>
            <a:r>
              <a:rPr lang="en-US" sz="2400" dirty="0" smtClean="0">
                <a:latin typeface="Times New Roman" pitchFamily="18" charset="0"/>
                <a:cs typeface="Times New Roman" pitchFamily="18" charset="0"/>
              </a:rPr>
              <a:t>In dim light or night</a:t>
            </a:r>
          </a:p>
          <a:p>
            <a:pPr marL="457200" indent="-457200"/>
            <a:r>
              <a:rPr lang="en-US" sz="2400" dirty="0" smtClean="0">
                <a:latin typeface="Times New Roman" pitchFamily="18" charset="0"/>
                <a:cs typeface="Times New Roman" pitchFamily="18" charset="0"/>
              </a:rPr>
              <a:t>Pigment cells contract very much – so adjacent </a:t>
            </a:r>
            <a:r>
              <a:rPr lang="en-US" sz="2400" dirty="0" err="1" smtClean="0">
                <a:latin typeface="Times New Roman" pitchFamily="18" charset="0"/>
                <a:cs typeface="Times New Roman" pitchFamily="18" charset="0"/>
              </a:rPr>
              <a:t>ommatidia</a:t>
            </a:r>
            <a:r>
              <a:rPr lang="en-US" sz="2400" dirty="0" smtClean="0">
                <a:latin typeface="Times New Roman" pitchFamily="18" charset="0"/>
                <a:cs typeface="Times New Roman" pitchFamily="18" charset="0"/>
              </a:rPr>
              <a:t> overlap each other – forming a visual complex</a:t>
            </a:r>
          </a:p>
          <a:p>
            <a:pPr marL="457200" indent="-457200"/>
            <a:r>
              <a:rPr lang="en-US" sz="2400" dirty="0" smtClean="0">
                <a:latin typeface="Times New Roman" pitchFamily="18" charset="0"/>
                <a:cs typeface="Times New Roman" pitchFamily="18" charset="0"/>
              </a:rPr>
              <a:t>Images formed by adjacent </a:t>
            </a:r>
            <a:r>
              <a:rPr lang="en-US" sz="2400" dirty="0" err="1" smtClean="0">
                <a:latin typeface="Times New Roman" pitchFamily="18" charset="0"/>
                <a:cs typeface="Times New Roman" pitchFamily="18" charset="0"/>
              </a:rPr>
              <a:t>ommatidia</a:t>
            </a:r>
            <a:r>
              <a:rPr lang="en-US" sz="2400" dirty="0" smtClean="0">
                <a:latin typeface="Times New Roman" pitchFamily="18" charset="0"/>
                <a:cs typeface="Times New Roman" pitchFamily="18" charset="0"/>
              </a:rPr>
              <a:t> overlap and vision becomes blurred – called superimposition image or super imposed image</a:t>
            </a:r>
          </a:p>
          <a:p>
            <a:pPr marL="457200" indent="-457200"/>
            <a:r>
              <a:rPr lang="en-US" sz="2400" dirty="0" smtClean="0">
                <a:latin typeface="Times New Roman" pitchFamily="18" charset="0"/>
                <a:cs typeface="Times New Roman" pitchFamily="18" charset="0"/>
              </a:rPr>
              <a:t>Object cannot be seen clearly – but can detect moving objects</a:t>
            </a:r>
          </a:p>
          <a:p>
            <a:pPr marL="457200" indent="-457200"/>
            <a:endParaRPr lang="en-US" sz="2400" dirty="0" smtClean="0">
              <a:latin typeface="Times New Roman" pitchFamily="18" charset="0"/>
              <a:cs typeface="Times New Roman" pitchFamily="18" charset="0"/>
            </a:endParaRPr>
          </a:p>
          <a:p>
            <a:pPr marL="457200" indent="-457200">
              <a:buNone/>
            </a:pPr>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ppunni\Downloads\photo_2021-03-03_10-42-29.jpg"/>
          <p:cNvPicPr>
            <a:picLocks noGrp="1" noChangeAspect="1" noChangeArrowheads="1"/>
          </p:cNvPicPr>
          <p:nvPr>
            <p:ph idx="1"/>
          </p:nvPr>
        </p:nvPicPr>
        <p:blipFill>
          <a:blip r:embed="rId2"/>
          <a:srcRect/>
          <a:stretch>
            <a:fillRect/>
          </a:stretch>
        </p:blipFill>
        <p:spPr bwMode="auto">
          <a:xfrm>
            <a:off x="2209800" y="0"/>
            <a:ext cx="40386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normAutofit lnSpcReduction="10000"/>
          </a:bodyPr>
          <a:lstStyle/>
          <a:p>
            <a:pPr marL="457200" indent="-457200">
              <a:buNone/>
            </a:pPr>
            <a:endParaRPr lang="en-US" sz="2400" b="1" dirty="0" smtClean="0">
              <a:latin typeface="Times New Roman" pitchFamily="18" charset="0"/>
              <a:cs typeface="Times New Roman" pitchFamily="18" charset="0"/>
            </a:endParaRPr>
          </a:p>
          <a:p>
            <a:pPr marL="457200" indent="-457200">
              <a:buNone/>
            </a:pPr>
            <a:r>
              <a:rPr lang="en-US" sz="2400" b="1" dirty="0" smtClean="0">
                <a:latin typeface="Times New Roman" pitchFamily="18" charset="0"/>
                <a:cs typeface="Times New Roman" pitchFamily="18" charset="0"/>
              </a:rPr>
              <a:t>Reproduction</a:t>
            </a:r>
          </a:p>
          <a:p>
            <a:pPr marL="457200" indent="-457200"/>
            <a:r>
              <a:rPr lang="en-US" sz="2400" dirty="0" smtClean="0">
                <a:latin typeface="Times New Roman" pitchFamily="18" charset="0"/>
                <a:cs typeface="Times New Roman" pitchFamily="18" charset="0"/>
              </a:rPr>
              <a:t>Sexes are separate</a:t>
            </a:r>
          </a:p>
          <a:p>
            <a:pPr marL="457200" indent="-457200"/>
            <a:r>
              <a:rPr lang="en-US" sz="2400" dirty="0" smtClean="0">
                <a:latin typeface="Times New Roman" pitchFamily="18" charset="0"/>
                <a:cs typeface="Times New Roman" pitchFamily="18" charset="0"/>
              </a:rPr>
              <a:t>Also some degree of sexual dimorphism</a:t>
            </a:r>
          </a:p>
          <a:p>
            <a:pPr marL="457200" indent="-457200"/>
            <a:r>
              <a:rPr lang="en-US" sz="2400" dirty="0" smtClean="0">
                <a:latin typeface="Times New Roman" pitchFamily="18" charset="0"/>
                <a:cs typeface="Times New Roman" pitchFamily="18" charset="0"/>
              </a:rPr>
              <a:t>Male has </a:t>
            </a:r>
            <a:r>
              <a:rPr lang="en-US" sz="2400" dirty="0" err="1" smtClean="0">
                <a:latin typeface="Times New Roman" pitchFamily="18" charset="0"/>
                <a:cs typeface="Times New Roman" pitchFamily="18" charset="0"/>
              </a:rPr>
              <a:t>petasma</a:t>
            </a:r>
            <a:r>
              <a:rPr lang="en-US" sz="2400" dirty="0" smtClean="0">
                <a:latin typeface="Times New Roman" pitchFamily="18" charset="0"/>
                <a:cs typeface="Times New Roman" pitchFamily="18" charset="0"/>
              </a:rPr>
              <a:t> and female has </a:t>
            </a:r>
            <a:r>
              <a:rPr lang="en-US" sz="2400" dirty="0" err="1" smtClean="0">
                <a:latin typeface="Times New Roman" pitchFamily="18" charset="0"/>
                <a:cs typeface="Times New Roman" pitchFamily="18" charset="0"/>
              </a:rPr>
              <a:t>thelycum</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Male genital openings are seen on the </a:t>
            </a:r>
            <a:r>
              <a:rPr lang="en-US" sz="2400" dirty="0" err="1" smtClean="0">
                <a:latin typeface="Times New Roman" pitchFamily="18" charset="0"/>
                <a:cs typeface="Times New Roman" pitchFamily="18" charset="0"/>
              </a:rPr>
              <a:t>coxal</a:t>
            </a:r>
            <a:r>
              <a:rPr lang="en-US" sz="2400" dirty="0" smtClean="0">
                <a:latin typeface="Times New Roman" pitchFamily="18" charset="0"/>
                <a:cs typeface="Times New Roman" pitchFamily="18" charset="0"/>
              </a:rPr>
              <a:t> segment of the last pair of walking legs, but female openings are seen on </a:t>
            </a:r>
            <a:r>
              <a:rPr lang="en-US" sz="2400" dirty="0" err="1" smtClean="0">
                <a:latin typeface="Times New Roman" pitchFamily="18" charset="0"/>
                <a:cs typeface="Times New Roman" pitchFamily="18" charset="0"/>
              </a:rPr>
              <a:t>coxa</a:t>
            </a:r>
            <a:r>
              <a:rPr lang="en-US" sz="2400" dirty="0" smtClean="0">
                <a:latin typeface="Times New Roman" pitchFamily="18" charset="0"/>
                <a:cs typeface="Times New Roman" pitchFamily="18" charset="0"/>
              </a:rPr>
              <a:t> of the 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pair of walking legs</a:t>
            </a:r>
          </a:p>
          <a:p>
            <a:pPr marL="457200" indent="-457200">
              <a:buNone/>
            </a:pPr>
            <a:r>
              <a:rPr lang="en-US" sz="2400" b="1" dirty="0" smtClean="0">
                <a:latin typeface="Times New Roman" pitchFamily="18" charset="0"/>
                <a:cs typeface="Times New Roman" pitchFamily="18" charset="0"/>
              </a:rPr>
              <a:t>Male organs</a:t>
            </a:r>
          </a:p>
          <a:p>
            <a:pPr marL="457200" indent="-457200"/>
            <a:r>
              <a:rPr lang="en-US" sz="2400" dirty="0" smtClean="0">
                <a:latin typeface="Times New Roman" pitchFamily="18" charset="0"/>
                <a:cs typeface="Times New Roman" pitchFamily="18" charset="0"/>
              </a:rPr>
              <a:t>Include a pair of testes – one on each side of thorax</a:t>
            </a:r>
          </a:p>
          <a:p>
            <a:pPr marL="457200" indent="-457200"/>
            <a:r>
              <a:rPr lang="en-US" sz="2400" dirty="0" smtClean="0">
                <a:latin typeface="Times New Roman" pitchFamily="18" charset="0"/>
                <a:cs typeface="Times New Roman" pitchFamily="18" charset="0"/>
              </a:rPr>
              <a:t>Testes - formed of numerous long and coiled </a:t>
            </a:r>
            <a:r>
              <a:rPr lang="en-US" sz="2400" dirty="0" err="1" smtClean="0">
                <a:latin typeface="Times New Roman" pitchFamily="18" charset="0"/>
                <a:cs typeface="Times New Roman" pitchFamily="18" charset="0"/>
              </a:rPr>
              <a:t>seminiferous</a:t>
            </a:r>
            <a:r>
              <a:rPr lang="en-US" sz="2400" dirty="0" smtClean="0">
                <a:latin typeface="Times New Roman" pitchFamily="18" charset="0"/>
                <a:cs typeface="Times New Roman" pitchFamily="18" charset="0"/>
              </a:rPr>
              <a:t> tubules</a:t>
            </a:r>
          </a:p>
          <a:p>
            <a:pPr marL="457200" indent="-457200"/>
            <a:r>
              <a:rPr lang="en-US" sz="2400" dirty="0" smtClean="0">
                <a:latin typeface="Times New Roman" pitchFamily="18" charset="0"/>
                <a:cs typeface="Times New Roman" pitchFamily="18" charset="0"/>
              </a:rPr>
              <a:t>2 Testes are connected </a:t>
            </a:r>
            <a:r>
              <a:rPr lang="en-US" sz="2400" dirty="0" err="1" smtClean="0">
                <a:latin typeface="Times New Roman" pitchFamily="18" charset="0"/>
                <a:cs typeface="Times New Roman" pitchFamily="18" charset="0"/>
              </a:rPr>
              <a:t>anteriorly</a:t>
            </a:r>
            <a:r>
              <a:rPr lang="en-US" sz="2400" dirty="0" smtClean="0">
                <a:latin typeface="Times New Roman" pitchFamily="18" charset="0"/>
                <a:cs typeface="Times New Roman" pitchFamily="18" charset="0"/>
              </a:rPr>
              <a:t>, while separate </a:t>
            </a:r>
            <a:r>
              <a:rPr lang="en-US" sz="2400" dirty="0" err="1" smtClean="0">
                <a:latin typeface="Times New Roman" pitchFamily="18" charset="0"/>
                <a:cs typeface="Times New Roman" pitchFamily="18" charset="0"/>
              </a:rPr>
              <a:t>posteriorly</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Has testicular </a:t>
            </a:r>
            <a:r>
              <a:rPr lang="en-US" sz="2400" dirty="0" err="1" smtClean="0">
                <a:latin typeface="Times New Roman" pitchFamily="18" charset="0"/>
                <a:cs typeface="Times New Roman" pitchFamily="18" charset="0"/>
              </a:rPr>
              <a:t>diverticula</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A vas deferens or sperm duct- which leads to a seminal vesicle or ejaculatory bulb- then comes ejaculatory duct that opens out to </a:t>
            </a:r>
            <a:r>
              <a:rPr lang="en-US" sz="2400" dirty="0" err="1" smtClean="0">
                <a:latin typeface="Times New Roman" pitchFamily="18" charset="0"/>
                <a:cs typeface="Times New Roman" pitchFamily="18" charset="0"/>
              </a:rPr>
              <a:t>coxa</a:t>
            </a:r>
            <a:r>
              <a:rPr lang="en-US" sz="2400" dirty="0" smtClean="0">
                <a:latin typeface="Times New Roman" pitchFamily="18" charset="0"/>
                <a:cs typeface="Times New Roman" pitchFamily="18" charset="0"/>
              </a:rPr>
              <a:t> of last walking leg</a:t>
            </a: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858000"/>
          </a:xfrm>
        </p:spPr>
        <p:txBody>
          <a:bodyPr>
            <a:normAutofit/>
          </a:bodyPr>
          <a:lstStyle/>
          <a:p>
            <a:pPr marL="457200" indent="-457200">
              <a:buNone/>
            </a:pPr>
            <a:endParaRPr lang="en-US" sz="2400" b="1"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Secretions of seminal vesicle glue sperms together and form sperm clusters- </a:t>
            </a:r>
            <a:r>
              <a:rPr lang="en-US" sz="2400" dirty="0" err="1" smtClean="0">
                <a:latin typeface="Times New Roman" pitchFamily="18" charset="0"/>
                <a:cs typeface="Times New Roman" pitchFamily="18" charset="0"/>
              </a:rPr>
              <a:t>spermatophores</a:t>
            </a:r>
            <a:r>
              <a:rPr lang="en-US" sz="2400" dirty="0" smtClean="0">
                <a:latin typeface="Times New Roman" pitchFamily="18" charset="0"/>
                <a:cs typeface="Times New Roman" pitchFamily="18" charset="0"/>
              </a:rPr>
              <a:t>- stored in seminal vesicle</a:t>
            </a:r>
          </a:p>
          <a:p>
            <a:pPr marL="457200" indent="-457200">
              <a:buNone/>
            </a:pPr>
            <a:r>
              <a:rPr lang="en-US" sz="2400" b="1" dirty="0" smtClean="0">
                <a:latin typeface="Times New Roman" pitchFamily="18" charset="0"/>
                <a:cs typeface="Times New Roman" pitchFamily="18" charset="0"/>
              </a:rPr>
              <a:t>Female organs</a:t>
            </a:r>
          </a:p>
          <a:p>
            <a:pPr marL="457200" indent="-457200"/>
            <a:r>
              <a:rPr lang="en-US" sz="2400" dirty="0" smtClean="0">
                <a:latin typeface="Times New Roman" pitchFamily="18" charset="0"/>
                <a:cs typeface="Times New Roman" pitchFamily="18" charset="0"/>
              </a:rPr>
              <a:t>A pair of ovaries, one on each side of thoracic and abdominal regions</a:t>
            </a:r>
          </a:p>
          <a:p>
            <a:pPr marL="457200" indent="-457200"/>
            <a:r>
              <a:rPr lang="en-US" sz="2400" dirty="0" smtClean="0">
                <a:latin typeface="Times New Roman" pitchFamily="18" charset="0"/>
                <a:cs typeface="Times New Roman" pitchFamily="18" charset="0"/>
              </a:rPr>
              <a:t>United </a:t>
            </a:r>
            <a:r>
              <a:rPr lang="en-US" sz="2400" dirty="0" err="1" smtClean="0">
                <a:latin typeface="Times New Roman" pitchFamily="18" charset="0"/>
                <a:cs typeface="Times New Roman" pitchFamily="18" charset="0"/>
              </a:rPr>
              <a:t>posteriorly</a:t>
            </a:r>
            <a:r>
              <a:rPr lang="en-US" sz="2400" dirty="0" smtClean="0">
                <a:latin typeface="Times New Roman" pitchFamily="18" charset="0"/>
                <a:cs typeface="Times New Roman" pitchFamily="18" charset="0"/>
              </a:rPr>
              <a:t> while separate </a:t>
            </a:r>
            <a:r>
              <a:rPr lang="en-US" sz="2400" dirty="0" err="1" smtClean="0">
                <a:latin typeface="Times New Roman" pitchFamily="18" charset="0"/>
                <a:cs typeface="Times New Roman" pitchFamily="18" charset="0"/>
              </a:rPr>
              <a:t>anteriorly</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Ovarian </a:t>
            </a:r>
            <a:r>
              <a:rPr lang="en-US" sz="2400" dirty="0" err="1" smtClean="0">
                <a:latin typeface="Times New Roman" pitchFamily="18" charset="0"/>
                <a:cs typeface="Times New Roman" pitchFamily="18" charset="0"/>
              </a:rPr>
              <a:t>diverticula</a:t>
            </a: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Oviduct- opens to </a:t>
            </a:r>
            <a:r>
              <a:rPr lang="en-US" sz="2400" dirty="0" err="1" smtClean="0">
                <a:latin typeface="Times New Roman" pitchFamily="18" charset="0"/>
                <a:cs typeface="Times New Roman" pitchFamily="18" charset="0"/>
              </a:rPr>
              <a:t>coxa</a:t>
            </a:r>
            <a:r>
              <a:rPr lang="en-US" sz="2400" dirty="0" smtClean="0">
                <a:latin typeface="Times New Roman" pitchFamily="18" charset="0"/>
                <a:cs typeface="Times New Roman" pitchFamily="18" charset="0"/>
              </a:rPr>
              <a:t> of 3</a:t>
            </a:r>
            <a:r>
              <a:rPr lang="en-US" sz="2400" baseline="30000" dirty="0" smtClean="0">
                <a:latin typeface="Times New Roman" pitchFamily="18" charset="0"/>
                <a:cs typeface="Times New Roman" pitchFamily="18" charset="0"/>
              </a:rPr>
              <a:t>rd</a:t>
            </a:r>
            <a:r>
              <a:rPr lang="en-US" sz="2400" dirty="0" smtClean="0">
                <a:latin typeface="Times New Roman" pitchFamily="18" charset="0"/>
                <a:cs typeface="Times New Roman" pitchFamily="18" charset="0"/>
              </a:rPr>
              <a:t> walking leg</a:t>
            </a: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a:p>
            <a:pPr marL="457200" indent="-457200"/>
            <a:endParaRPr lang="en-US" sz="2400" dirty="0" smtClean="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ppunni\Downloads\photo_2021-03-03_10-37-29.jpg"/>
          <p:cNvPicPr>
            <a:picLocks noGrp="1" noChangeAspect="1" noChangeArrowheads="1"/>
          </p:cNvPicPr>
          <p:nvPr>
            <p:ph idx="1"/>
          </p:nvPr>
        </p:nvPicPr>
        <p:blipFill>
          <a:blip r:embed="rId2"/>
          <a:srcRect/>
          <a:stretch>
            <a:fillRect/>
          </a:stretch>
        </p:blipFill>
        <p:spPr bwMode="auto">
          <a:xfrm>
            <a:off x="1600200" y="0"/>
            <a:ext cx="5394337" cy="663280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ppunni\Downloads\1583213991611933-0.jpg"/>
          <p:cNvPicPr>
            <a:picLocks noGrp="1" noChangeAspect="1" noChangeArrowheads="1"/>
          </p:cNvPicPr>
          <p:nvPr>
            <p:ph idx="1"/>
          </p:nvPr>
        </p:nvPicPr>
        <p:blipFill>
          <a:blip r:embed="rId2"/>
          <a:srcRect/>
          <a:stretch>
            <a:fillRect/>
          </a:stretch>
        </p:blipFill>
        <p:spPr bwMode="auto">
          <a:xfrm>
            <a:off x="2309018" y="1600200"/>
            <a:ext cx="4525963"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ppunni\Downloads\download (1).jpg"/>
          <p:cNvPicPr>
            <a:picLocks noGrp="1" noChangeAspect="1" noChangeArrowheads="1"/>
          </p:cNvPicPr>
          <p:nvPr>
            <p:ph idx="1"/>
          </p:nvPr>
        </p:nvPicPr>
        <p:blipFill>
          <a:blip r:embed="rId2"/>
          <a:srcRect/>
          <a:stretch>
            <a:fillRect/>
          </a:stretch>
        </p:blipFill>
        <p:spPr bwMode="auto">
          <a:xfrm>
            <a:off x="3581400" y="762000"/>
            <a:ext cx="2886075" cy="582694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ppunni\Downloads\unnamed (2).gif"/>
          <p:cNvPicPr>
            <a:picLocks noGrp="1" noChangeAspect="1" noChangeArrowheads="1"/>
          </p:cNvPicPr>
          <p:nvPr>
            <p:ph idx="1"/>
          </p:nvPr>
        </p:nvPicPr>
        <p:blipFill>
          <a:blip r:embed="rId2"/>
          <a:srcRect/>
          <a:stretch>
            <a:fillRect/>
          </a:stretch>
        </p:blipFill>
        <p:spPr bwMode="auto">
          <a:xfrm>
            <a:off x="2133600" y="914400"/>
            <a:ext cx="4892326" cy="53408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pPr>
              <a:buNone/>
            </a:pPr>
            <a:endParaRPr lang="en-US" sz="24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Appendages </a:t>
            </a:r>
          </a:p>
          <a:p>
            <a:r>
              <a:rPr lang="en-US" sz="2400" dirty="0" smtClean="0">
                <a:latin typeface="Times New Roman" pitchFamily="18" charset="0"/>
                <a:cs typeface="Times New Roman" pitchFamily="18" charset="0"/>
              </a:rPr>
              <a:t>19 pair- 5 cephalic , 8 thoracic and 6 abdominal</a:t>
            </a:r>
          </a:p>
          <a:p>
            <a:r>
              <a:rPr lang="en-US" sz="2400" dirty="0" smtClean="0">
                <a:latin typeface="Times New Roman" pitchFamily="18" charset="0"/>
                <a:cs typeface="Times New Roman" pitchFamily="18" charset="0"/>
              </a:rPr>
              <a:t>Attach to sternum of exoskeleton</a:t>
            </a:r>
          </a:p>
          <a:p>
            <a:r>
              <a:rPr lang="en-US" sz="2400" dirty="0" smtClean="0">
                <a:latin typeface="Times New Roman" pitchFamily="18" charset="0"/>
                <a:cs typeface="Times New Roman" pitchFamily="18" charset="0"/>
              </a:rPr>
              <a:t>Segmented (</a:t>
            </a:r>
            <a:r>
              <a:rPr lang="en-US" sz="2400" dirty="0" err="1" smtClean="0">
                <a:latin typeface="Times New Roman" pitchFamily="18" charset="0"/>
                <a:cs typeface="Times New Roman" pitchFamily="18" charset="0"/>
              </a:rPr>
              <a:t>podomeres</a:t>
            </a:r>
            <a:r>
              <a:rPr lang="en-US" sz="2400" dirty="0" smtClean="0">
                <a:latin typeface="Times New Roman" pitchFamily="18" charset="0"/>
                <a:cs typeface="Times New Roman" pitchFamily="18" charset="0"/>
              </a:rPr>
              <a:t> ) and </a:t>
            </a:r>
            <a:r>
              <a:rPr lang="en-US" sz="2400" dirty="0" err="1" smtClean="0">
                <a:latin typeface="Times New Roman" pitchFamily="18" charset="0"/>
                <a:cs typeface="Times New Roman" pitchFamily="18" charset="0"/>
              </a:rPr>
              <a:t>biramous</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Base called </a:t>
            </a:r>
            <a:r>
              <a:rPr lang="en-US" sz="2400" dirty="0" err="1" smtClean="0">
                <a:latin typeface="Times New Roman" pitchFamily="18" charset="0"/>
                <a:cs typeface="Times New Roman" pitchFamily="18" charset="0"/>
              </a:rPr>
              <a:t>protopodite</a:t>
            </a:r>
            <a:r>
              <a:rPr lang="en-US" sz="2400" dirty="0" smtClean="0">
                <a:latin typeface="Times New Roman" pitchFamily="18" charset="0"/>
                <a:cs typeface="Times New Roman" pitchFamily="18" charset="0"/>
              </a:rPr>
              <a:t>- 2 segmented- </a:t>
            </a:r>
            <a:r>
              <a:rPr lang="en-US" sz="2400" dirty="0" err="1" smtClean="0">
                <a:latin typeface="Times New Roman" pitchFamily="18" charset="0"/>
                <a:cs typeface="Times New Roman" pitchFamily="18" charset="0"/>
              </a:rPr>
              <a:t>coxa</a:t>
            </a:r>
            <a:r>
              <a:rPr lang="en-US" sz="2400" dirty="0" smtClean="0">
                <a:latin typeface="Times New Roman" pitchFamily="18" charset="0"/>
                <a:cs typeface="Times New Roman" pitchFamily="18" charset="0"/>
              </a:rPr>
              <a:t> and basis</a:t>
            </a:r>
          </a:p>
          <a:p>
            <a:r>
              <a:rPr lang="en-US" sz="2400" dirty="0" err="1" smtClean="0">
                <a:latin typeface="Times New Roman" pitchFamily="18" charset="0"/>
                <a:cs typeface="Times New Roman" pitchFamily="18" charset="0"/>
              </a:rPr>
              <a:t>Rami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exopodite</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unsegmented</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endopodite</a:t>
            </a:r>
            <a:r>
              <a:rPr lang="en-US" sz="2400" dirty="0" smtClean="0">
                <a:latin typeface="Times New Roman" pitchFamily="18" charset="0"/>
                <a:cs typeface="Times New Roman" pitchFamily="18" charset="0"/>
              </a:rPr>
              <a:t> (segmented in some)</a:t>
            </a:r>
          </a:p>
          <a:p>
            <a:endParaRPr lang="en-US" sz="2400"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Cephalic appendages</a:t>
            </a:r>
          </a:p>
          <a:p>
            <a:r>
              <a:rPr lang="en-US" sz="2400" dirty="0" err="1" smtClean="0">
                <a:latin typeface="Times New Roman" pitchFamily="18" charset="0"/>
                <a:cs typeface="Times New Roman" pitchFamily="18" charset="0"/>
              </a:rPr>
              <a:t>Antinnule</a:t>
            </a:r>
            <a:r>
              <a:rPr lang="en-US" sz="2400" dirty="0" smtClean="0">
                <a:latin typeface="Times New Roman" pitchFamily="18" charset="0"/>
                <a:cs typeface="Times New Roman" pitchFamily="18" charset="0"/>
              </a:rPr>
              <a:t> and antennae- tactile structures</a:t>
            </a:r>
          </a:p>
          <a:p>
            <a:r>
              <a:rPr lang="en-US" sz="2400" dirty="0" smtClean="0">
                <a:latin typeface="Times New Roman" pitchFamily="18" charset="0"/>
                <a:cs typeface="Times New Roman" pitchFamily="18" charset="0"/>
              </a:rPr>
              <a:t>Mandible – </a:t>
            </a:r>
            <a:r>
              <a:rPr lang="en-US" sz="2400" dirty="0" err="1" smtClean="0">
                <a:latin typeface="Times New Roman" pitchFamily="18" charset="0"/>
                <a:cs typeface="Times New Roman" pitchFamily="18" charset="0"/>
              </a:rPr>
              <a:t>masticatory</a:t>
            </a:r>
            <a:r>
              <a:rPr lang="en-US" sz="2400" dirty="0" smtClean="0">
                <a:latin typeface="Times New Roman" pitchFamily="18" charset="0"/>
                <a:cs typeface="Times New Roman" pitchFamily="18" charset="0"/>
              </a:rPr>
              <a:t> structures</a:t>
            </a:r>
          </a:p>
          <a:p>
            <a:r>
              <a:rPr lang="en-US" sz="2400" dirty="0" smtClean="0">
                <a:latin typeface="Times New Roman" pitchFamily="18" charset="0"/>
                <a:cs typeface="Times New Roman" pitchFamily="18" charset="0"/>
              </a:rPr>
              <a:t>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maxillae and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maxillae- feeding jaws</a:t>
            </a:r>
            <a:endParaRPr lang="en-IN"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ppunni\Downloads\morphology-of-prawn-penaeus-indicus-8-638.jpg"/>
          <p:cNvPicPr>
            <a:picLocks noGrp="1" noChangeAspect="1" noChangeArrowheads="1"/>
          </p:cNvPicPr>
          <p:nvPr>
            <p:ph idx="1"/>
          </p:nvPr>
        </p:nvPicPr>
        <p:blipFill>
          <a:blip r:embed="rId2"/>
          <a:srcRect/>
          <a:stretch>
            <a:fillRect/>
          </a:stretch>
        </p:blipFill>
        <p:spPr bwMode="auto">
          <a:xfrm>
            <a:off x="609600" y="856714"/>
            <a:ext cx="7391400" cy="55493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buNone/>
            </a:pPr>
            <a:r>
              <a:rPr lang="en-US" sz="2400" b="1" dirty="0" smtClean="0">
                <a:latin typeface="Times New Roman" pitchFamily="18" charset="0"/>
                <a:cs typeface="Times New Roman" pitchFamily="18" charset="0"/>
              </a:rPr>
              <a:t>Thoracic appendages</a:t>
            </a:r>
          </a:p>
          <a:p>
            <a:r>
              <a:rPr lang="en-US" sz="2400" dirty="0" smtClean="0">
                <a:latin typeface="Times New Roman" pitchFamily="18" charset="0"/>
                <a:cs typeface="Times New Roman" pitchFamily="18" charset="0"/>
              </a:rPr>
              <a:t>8 pairs</a:t>
            </a:r>
          </a:p>
          <a:p>
            <a:r>
              <a:rPr lang="en-US" sz="2400" dirty="0" err="1" smtClean="0">
                <a:latin typeface="Times New Roman" pitchFamily="18" charset="0"/>
                <a:cs typeface="Times New Roman" pitchFamily="18" charset="0"/>
              </a:rPr>
              <a:t>Maxillipeds</a:t>
            </a:r>
            <a:r>
              <a:rPr lang="en-US" sz="2400" dirty="0" smtClean="0">
                <a:latin typeface="Times New Roman" pitchFamily="18" charset="0"/>
                <a:cs typeface="Times New Roman" pitchFamily="18" charset="0"/>
              </a:rPr>
              <a:t> or foot jaws- first 3</a:t>
            </a:r>
          </a:p>
          <a:p>
            <a:r>
              <a:rPr lang="en-US" sz="2400" dirty="0" err="1" smtClean="0">
                <a:latin typeface="Times New Roman" pitchFamily="18" charset="0"/>
                <a:cs typeface="Times New Roman" pitchFamily="18" charset="0"/>
              </a:rPr>
              <a:t>Pareopods</a:t>
            </a:r>
            <a:r>
              <a:rPr lang="en-US" sz="2400" dirty="0" smtClean="0">
                <a:latin typeface="Times New Roman" pitchFamily="18" charset="0"/>
                <a:cs typeface="Times New Roman" pitchFamily="18" charset="0"/>
              </a:rPr>
              <a:t> or walking legs- rest 5</a:t>
            </a:r>
          </a:p>
          <a:p>
            <a:r>
              <a:rPr lang="en-US" sz="2400" dirty="0" smtClean="0">
                <a:latin typeface="Times New Roman" pitchFamily="18" charset="0"/>
                <a:cs typeface="Times New Roman" pitchFamily="18" charset="0"/>
              </a:rPr>
              <a:t>All are </a:t>
            </a:r>
            <a:r>
              <a:rPr lang="en-US" sz="2400" dirty="0" err="1" smtClean="0">
                <a:latin typeface="Times New Roman" pitchFamily="18" charset="0"/>
                <a:cs typeface="Times New Roman" pitchFamily="18" charset="0"/>
              </a:rPr>
              <a:t>biramous</a:t>
            </a:r>
            <a:r>
              <a:rPr lang="en-US" sz="2400" dirty="0" smtClean="0">
                <a:latin typeface="Times New Roman" pitchFamily="18" charset="0"/>
                <a:cs typeface="Times New Roman" pitchFamily="18" charset="0"/>
              </a:rPr>
              <a:t> with 2 segmented </a:t>
            </a:r>
            <a:r>
              <a:rPr lang="en-US" sz="2400" dirty="0" err="1" smtClean="0">
                <a:latin typeface="Times New Roman" pitchFamily="18" charset="0"/>
                <a:cs typeface="Times New Roman" pitchFamily="18" charset="0"/>
              </a:rPr>
              <a:t>protopodite</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5 segmented </a:t>
            </a:r>
            <a:r>
              <a:rPr lang="en-US" sz="2400" dirty="0" err="1" smtClean="0">
                <a:latin typeface="Times New Roman" pitchFamily="18" charset="0"/>
                <a:cs typeface="Times New Roman" pitchFamily="18" charset="0"/>
              </a:rPr>
              <a:t>endopodite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ischium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merus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carpus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propodus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dactylus</a:t>
            </a:r>
            <a:endParaRPr lang="en-US" sz="2400"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Maxillipeds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exopodite</a:t>
            </a:r>
            <a:r>
              <a:rPr lang="en-US" sz="2400" dirty="0" smtClean="0">
                <a:latin typeface="Times New Roman" pitchFamily="18" charset="0"/>
                <a:cs typeface="Times New Roman" pitchFamily="18" charset="0"/>
              </a:rPr>
              <a:t> well developed and </a:t>
            </a:r>
            <a:r>
              <a:rPr lang="en-US" sz="2400" dirty="0" err="1" smtClean="0">
                <a:latin typeface="Times New Roman" pitchFamily="18" charset="0"/>
                <a:cs typeface="Times New Roman" pitchFamily="18" charset="0"/>
              </a:rPr>
              <a:t>unsegmented</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the </a:t>
            </a:r>
            <a:r>
              <a:rPr lang="en-US" sz="2400" dirty="0" err="1" smtClean="0">
                <a:latin typeface="Times New Roman" pitchFamily="18" charset="0"/>
                <a:cs typeface="Times New Roman" pitchFamily="18" charset="0"/>
              </a:rPr>
              <a:t>coxa</a:t>
            </a:r>
            <a:r>
              <a:rPr lang="en-US" sz="2400" dirty="0" smtClean="0">
                <a:latin typeface="Times New Roman" pitchFamily="18" charset="0"/>
                <a:cs typeface="Times New Roman" pitchFamily="18" charset="0"/>
              </a:rPr>
              <a:t> of </a:t>
            </a:r>
            <a:r>
              <a:rPr lang="en-US" sz="2400" dirty="0" err="1" smtClean="0">
                <a:latin typeface="Times New Roman" pitchFamily="18" charset="0"/>
                <a:cs typeface="Times New Roman" pitchFamily="18" charset="0"/>
              </a:rPr>
              <a:t>maxillipeds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chelipeds</a:t>
            </a:r>
            <a:r>
              <a:rPr lang="en-US" sz="2400" dirty="0" smtClean="0">
                <a:latin typeface="Times New Roman" pitchFamily="18" charset="0"/>
                <a:cs typeface="Times New Roman" pitchFamily="18" charset="0"/>
              </a:rPr>
              <a:t> is a respiratory process called </a:t>
            </a:r>
            <a:r>
              <a:rPr lang="en-US" sz="2400" b="1" dirty="0" err="1" smtClean="0">
                <a:latin typeface="Times New Roman" pitchFamily="18" charset="0"/>
                <a:cs typeface="Times New Roman" pitchFamily="18" charset="0"/>
              </a:rPr>
              <a:t>epipodite</a:t>
            </a:r>
            <a:endParaRPr lang="en-US" sz="2400" b="1"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Pareopods</a:t>
            </a:r>
            <a:r>
              <a:rPr lang="en-US" sz="2400" dirty="0" smtClean="0">
                <a:latin typeface="Times New Roman" pitchFamily="18" charset="0"/>
                <a:cs typeface="Times New Roman" pitchFamily="18" charset="0"/>
              </a:rPr>
              <a:t>- 1</a:t>
            </a:r>
            <a:r>
              <a:rPr lang="en-US" sz="2400" baseline="30000" dirty="0" smtClean="0">
                <a:latin typeface="Times New Roman" pitchFamily="18" charset="0"/>
                <a:cs typeface="Times New Roman" pitchFamily="18" charset="0"/>
              </a:rPr>
              <a:t>st</a:t>
            </a:r>
            <a:r>
              <a:rPr lang="en-US" sz="2400" dirty="0" smtClean="0">
                <a:latin typeface="Times New Roman" pitchFamily="18" charset="0"/>
                <a:cs typeface="Times New Roman" pitchFamily="18" charset="0"/>
              </a:rPr>
              <a:t> 3 are </a:t>
            </a:r>
            <a:r>
              <a:rPr lang="en-US" sz="2400" dirty="0" err="1" smtClean="0">
                <a:latin typeface="Times New Roman" pitchFamily="18" charset="0"/>
                <a:cs typeface="Times New Roman" pitchFamily="18" charset="0"/>
              </a:rPr>
              <a:t>chelate</a:t>
            </a:r>
            <a:r>
              <a:rPr lang="en-US" sz="2400" dirty="0" smtClean="0">
                <a:latin typeface="Times New Roman" pitchFamily="18" charset="0"/>
                <a:cs typeface="Times New Roman" pitchFamily="18" charset="0"/>
              </a:rPr>
              <a:t> legs or </a:t>
            </a:r>
            <a:r>
              <a:rPr lang="en-US" sz="2400" dirty="0" err="1" smtClean="0">
                <a:latin typeface="Times New Roman" pitchFamily="18" charset="0"/>
                <a:cs typeface="Times New Roman" pitchFamily="18" charset="0"/>
              </a:rPr>
              <a:t>chelipeds</a:t>
            </a:r>
            <a:r>
              <a:rPr lang="en-US" sz="2400" dirty="0" smtClean="0">
                <a:latin typeface="Times New Roman" pitchFamily="18" charset="0"/>
                <a:cs typeface="Times New Roman" pitchFamily="18" charset="0"/>
              </a:rPr>
              <a:t>(formed by </a:t>
            </a:r>
            <a:r>
              <a:rPr lang="en-US" sz="2400" dirty="0" err="1" smtClean="0">
                <a:latin typeface="Times New Roman" pitchFamily="18" charset="0"/>
                <a:cs typeface="Times New Roman" pitchFamily="18" charset="0"/>
              </a:rPr>
              <a:t>propodus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dactylus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Last 2 non </a:t>
            </a:r>
            <a:r>
              <a:rPr lang="en-US" sz="2400" dirty="0" err="1" smtClean="0">
                <a:latin typeface="Times New Roman" pitchFamily="18" charset="0"/>
                <a:cs typeface="Times New Roman" pitchFamily="18" charset="0"/>
              </a:rPr>
              <a:t>chelate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pareopods</a:t>
            </a:r>
            <a:r>
              <a:rPr lang="en-US" sz="2400" dirty="0" smtClean="0">
                <a:latin typeface="Times New Roman" pitchFamily="18" charset="0"/>
                <a:cs typeface="Times New Roman" pitchFamily="18" charset="0"/>
              </a:rPr>
              <a:t>- no </a:t>
            </a:r>
            <a:r>
              <a:rPr lang="en-US" sz="2400" dirty="0" err="1" smtClean="0">
                <a:latin typeface="Times New Roman" pitchFamily="18" charset="0"/>
                <a:cs typeface="Times New Roman" pitchFamily="18" charset="0"/>
              </a:rPr>
              <a:t>epipodite</a:t>
            </a:r>
            <a:endParaRPr lang="en-IN"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2505</Words>
  <Application>Microsoft Office PowerPoint</Application>
  <PresentationFormat>On-screen Show (4:3)</PresentationFormat>
  <Paragraphs>255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PHYLUM ARTHROPODA</vt:lpstr>
      <vt:lpstr>Slide 2</vt:lpstr>
      <vt:lpstr>PENAEUS INDICUS(class malacostraca)</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ARTHROPODA</dc:title>
  <dc:creator>Appunni</dc:creator>
  <cp:lastModifiedBy>Appunni</cp:lastModifiedBy>
  <cp:revision>177</cp:revision>
  <dcterms:created xsi:type="dcterms:W3CDTF">2006-08-16T00:00:00Z</dcterms:created>
  <dcterms:modified xsi:type="dcterms:W3CDTF">2021-03-03T16:32:33Z</dcterms:modified>
</cp:coreProperties>
</file>