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71" r:id="rId15"/>
    <p:sldId id="267" r:id="rId16"/>
    <p:sldId id="270" r:id="rId17"/>
    <p:sldId id="268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2" r:id="rId26"/>
    <p:sldId id="283" r:id="rId27"/>
    <p:sldId id="281" r:id="rId28"/>
    <p:sldId id="280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2" r:id="rId42"/>
    <p:sldId id="303" r:id="rId43"/>
    <p:sldId id="296" r:id="rId44"/>
    <p:sldId id="298" r:id="rId45"/>
    <p:sldId id="297" r:id="rId46"/>
    <p:sldId id="299" r:id="rId47"/>
    <p:sldId id="300" r:id="rId48"/>
    <p:sldId id="301" r:id="rId49"/>
    <p:sldId id="3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97A68F-BF98-477F-82B2-26D1026012AB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33D5C1-B3A7-4AD8-B881-D05A4A61B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NUCLEAR AND RADIATIOIN CHEMISTRY      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i="1" u="sng" dirty="0">
                <a:solidFill>
                  <a:srgbClr val="00B050"/>
                </a:solidFill>
              </a:rPr>
              <a:t>T</a:t>
            </a:r>
            <a:r>
              <a:rPr lang="en-US" b="1" i="1" u="sng" dirty="0" smtClean="0">
                <a:solidFill>
                  <a:srgbClr val="00B050"/>
                </a:solidFill>
              </a:rPr>
              <a:t>he collective model</a:t>
            </a:r>
          </a:p>
          <a:p>
            <a:pPr marL="109728" indent="0">
              <a:buNone/>
            </a:pPr>
            <a:endParaRPr lang="en-US" b="1" i="1" u="sng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Developed by A</a:t>
            </a:r>
            <a:r>
              <a:rPr lang="en-US" sz="2400" dirty="0"/>
              <a:t> </a:t>
            </a:r>
            <a:r>
              <a:rPr lang="en-US" sz="2400" dirty="0" smtClean="0"/>
              <a:t>Bohr and B R Mottelson.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Considering the motion of a nucleus as a whole.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Conserves the essential features of liquid drop model and retain the arrangements of nucleons as in shell model.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Nucleon with proton and neutron numbers close to magic numbers are spherical in shape. The addition of more nucleons outside the magic shell causes a deformation of the nucleus  so it becomes a </a:t>
            </a:r>
            <a:r>
              <a:rPr lang="en-US" sz="2400" dirty="0" err="1" smtClean="0"/>
              <a:t>prolate</a:t>
            </a:r>
            <a:r>
              <a:rPr lang="en-US" sz="2400" dirty="0" smtClean="0"/>
              <a:t> spheroidal in shape.</a:t>
            </a:r>
          </a:p>
          <a:p>
            <a:pPr algn="just">
              <a:buFont typeface="Wingdings" pitchFamily="2" charset="2"/>
              <a:buChar char="v"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Here consider a mutual interaction between the nucleons and suffer permanent deformation.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Will produce motions which are similar to oscillation and rotation of the nucleus as a whole.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 collective motion are independent on the numbers of nucleons outside the filled shells.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 Quadruple moment of a highly deformed nucleus lying farther from magic numbers is many times greater than the value attributed to a single odd particle.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This is due to the collective motion of  many nucleons lying outside together.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0166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There will be angular momentum and energy associated with collective motion of nucleons giving rise to energy levels different in nature from those explained by shell model.</a:t>
            </a:r>
          </a:p>
          <a:p>
            <a:pPr marL="109728" indent="0" algn="just">
              <a:buNone/>
            </a:pP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Rotational energies for even-even nuclei are,</a:t>
            </a:r>
          </a:p>
          <a:p>
            <a:pPr marL="109728" indent="0" algn="just">
              <a:buNone/>
            </a:pPr>
            <a:r>
              <a:rPr lang="en-US" sz="2400" dirty="0" smtClean="0"/>
              <a:t>        E rot= ℏ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/2J I(I+1)</a:t>
            </a:r>
          </a:p>
          <a:p>
            <a:pPr marL="109728" indent="0" algn="just">
              <a:buNone/>
            </a:pPr>
            <a:r>
              <a:rPr lang="en-US" sz="2400" dirty="0" smtClean="0"/>
              <a:t>        I=Total angular momentum of the nucleus     (0,2,4,6)</a:t>
            </a:r>
          </a:p>
          <a:p>
            <a:pPr marL="109728" indent="0" algn="just">
              <a:buNone/>
            </a:pPr>
            <a:r>
              <a:rPr lang="en-US" sz="2400" dirty="0" smtClean="0"/>
              <a:t>        J=Moment of inertia of the deformed nucleus.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01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i="1" u="sng" dirty="0">
                <a:solidFill>
                  <a:srgbClr val="00B050"/>
                </a:solidFill>
              </a:rPr>
              <a:t>The optical </a:t>
            </a:r>
            <a:r>
              <a:rPr lang="en-US" i="1" u="sng" dirty="0" smtClean="0">
                <a:solidFill>
                  <a:srgbClr val="00B050"/>
                </a:solidFill>
              </a:rPr>
              <a:t>model</a:t>
            </a:r>
          </a:p>
          <a:p>
            <a:pPr marL="109728" indent="0">
              <a:buNone/>
            </a:pPr>
            <a:endParaRPr lang="en-US" i="1" u="sng" dirty="0" smtClean="0">
              <a:solidFill>
                <a:srgbClr val="00B050"/>
              </a:solidFill>
            </a:endParaRPr>
          </a:p>
          <a:p>
            <a:pPr marL="109728" indent="0">
              <a:buNone/>
            </a:pPr>
            <a:r>
              <a:rPr lang="en-US" sz="2400" dirty="0" smtClean="0"/>
              <a:t>A nuclear reaction takes place in two steps.</a:t>
            </a:r>
          </a:p>
          <a:p>
            <a:pPr marL="624078" indent="-514350" algn="just">
              <a:buAutoNum type="romanLcParenBoth"/>
            </a:pPr>
            <a:r>
              <a:rPr lang="en-US" sz="2400" dirty="0" smtClean="0"/>
              <a:t>When a nucleus is bombarded with a high energy particle the target nucleus takes in the  projectile particle forming the compound nucleus.</a:t>
            </a:r>
          </a:p>
          <a:p>
            <a:pPr marL="624078" indent="-514350" algn="just">
              <a:buAutoNum type="romanLcParenBoth"/>
            </a:pPr>
            <a:r>
              <a:rPr lang="en-US" sz="2400" dirty="0" smtClean="0"/>
              <a:t>Energy of the projectile is suddenly shared between all other nucleons in the target nucleus </a:t>
            </a:r>
          </a:p>
          <a:p>
            <a:pPr marL="624078" indent="-514350" algn="just">
              <a:buAutoNum type="romanLcParenBoth"/>
            </a:pPr>
            <a:r>
              <a:rPr lang="en-US" sz="2400" dirty="0" smtClean="0"/>
              <a:t>Compound nucleus decays into the final products</a:t>
            </a:r>
          </a:p>
          <a:p>
            <a:pPr marL="624078" indent="-514350" algn="just">
              <a:buAutoNum type="romanLcParenBoth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Nuclear reaction means transformation of a target nucleus by bombarding with lighter nuclei.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IN" sz="2400" baseline="30000" dirty="0" smtClean="0"/>
              <a:t>                A1</a:t>
            </a:r>
            <a:r>
              <a:rPr lang="en-IN" sz="2400" dirty="0" smtClean="0"/>
              <a:t>X </a:t>
            </a:r>
            <a:r>
              <a:rPr lang="en-IN" sz="2400" baseline="-25000" dirty="0" smtClean="0"/>
              <a:t>z1</a:t>
            </a:r>
            <a:r>
              <a:rPr lang="en-IN" sz="2400" dirty="0" smtClean="0"/>
              <a:t>+ </a:t>
            </a:r>
            <a:r>
              <a:rPr lang="en-IN" sz="2400" baseline="30000" dirty="0" smtClean="0"/>
              <a:t>A2</a:t>
            </a:r>
            <a:r>
              <a:rPr lang="en-IN" sz="2400" dirty="0" smtClean="0"/>
              <a:t>a </a:t>
            </a:r>
            <a:r>
              <a:rPr lang="en-IN" sz="2400" baseline="-25000" dirty="0" smtClean="0"/>
              <a:t>Z2</a:t>
            </a:r>
            <a:r>
              <a:rPr lang="en-IN" sz="2400" dirty="0" smtClean="0"/>
              <a:t> → </a:t>
            </a:r>
            <a:r>
              <a:rPr lang="en-IN" sz="2400" baseline="30000" dirty="0" smtClean="0"/>
              <a:t>A3</a:t>
            </a:r>
            <a:r>
              <a:rPr lang="en-IN" sz="2400" dirty="0" smtClean="0"/>
              <a:t>b</a:t>
            </a:r>
            <a:r>
              <a:rPr lang="en-IN" sz="2400" baseline="-25000" dirty="0" smtClean="0"/>
              <a:t>Z3 </a:t>
            </a:r>
            <a:r>
              <a:rPr lang="en-IN" sz="2400" dirty="0" smtClean="0"/>
              <a:t>+ </a:t>
            </a:r>
            <a:r>
              <a:rPr lang="en-IN" sz="2400" baseline="30000" dirty="0" smtClean="0"/>
              <a:t>A4</a:t>
            </a:r>
            <a:r>
              <a:rPr lang="en-IN" sz="2400" dirty="0" smtClean="0"/>
              <a:t>Y</a:t>
            </a:r>
            <a:r>
              <a:rPr lang="en-IN" sz="2400" baseline="-25000" dirty="0" smtClean="0"/>
              <a:t>Z4</a:t>
            </a:r>
          </a:p>
          <a:p>
            <a:pPr marL="109728" indent="0">
              <a:buNone/>
            </a:pPr>
            <a:endParaRPr lang="en-IN" sz="2400" baseline="-25000" dirty="0" smtClean="0"/>
          </a:p>
          <a:p>
            <a:pPr marL="109728" indent="0">
              <a:buNone/>
            </a:pPr>
            <a:r>
              <a:rPr lang="en-IN" sz="2400" dirty="0" smtClean="0"/>
              <a:t>      Where,</a:t>
            </a:r>
          </a:p>
          <a:p>
            <a:pPr marL="109728" indent="0">
              <a:buNone/>
            </a:pPr>
            <a:r>
              <a:rPr lang="en-IN" sz="2400" dirty="0" smtClean="0"/>
              <a:t>         x= target nucleus</a:t>
            </a:r>
          </a:p>
          <a:p>
            <a:pPr marL="109728" indent="0">
              <a:buNone/>
            </a:pPr>
            <a:r>
              <a:rPr lang="en-IN" sz="2400" dirty="0" smtClean="0"/>
              <a:t>         a= the projecti</a:t>
            </a:r>
            <a:r>
              <a:rPr lang="en-IN" sz="2400" baseline="-25000" dirty="0" smtClean="0"/>
              <a:t>le</a:t>
            </a:r>
          </a:p>
          <a:p>
            <a:pPr marL="109728" indent="0">
              <a:buNone/>
            </a:pPr>
            <a:r>
              <a:rPr lang="en-IN" sz="2400" dirty="0" smtClean="0"/>
              <a:t>         b=particle ejected</a:t>
            </a:r>
          </a:p>
          <a:p>
            <a:pPr marL="109728" indent="0">
              <a:buNone/>
            </a:pPr>
            <a:r>
              <a:rPr lang="en-IN" sz="2400" dirty="0" smtClean="0"/>
              <a:t>         Y=product nucleus</a:t>
            </a:r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Nuclear reactions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1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i="1" u="sng" dirty="0" smtClean="0">
                <a:solidFill>
                  <a:srgbClr val="00B050"/>
                </a:solidFill>
              </a:rPr>
              <a:t>Elastic scattering</a:t>
            </a:r>
          </a:p>
          <a:p>
            <a:pPr marL="109728" indent="0">
              <a:buNone/>
            </a:pPr>
            <a:endParaRPr lang="en-US" b="1" i="1" u="sng" dirty="0" smtClean="0">
              <a:solidFill>
                <a:srgbClr val="00B050"/>
              </a:solidFill>
            </a:endParaRPr>
          </a:p>
          <a:p>
            <a:pPr algn="just"/>
            <a:r>
              <a:rPr lang="en-US" sz="2400" dirty="0" smtClean="0"/>
              <a:t>Here a=b and X=Y</a:t>
            </a:r>
          </a:p>
          <a:p>
            <a:pPr algn="just"/>
            <a:r>
              <a:rPr lang="en-US" sz="2400" dirty="0" smtClean="0"/>
              <a:t>Incoming particles strikes the target nucleus, losses some of its K.E and projectile gets its direction deflected by an angle.</a:t>
            </a:r>
          </a:p>
          <a:p>
            <a:pPr algn="just"/>
            <a:r>
              <a:rPr lang="en-US" sz="2400" dirty="0" smtClean="0"/>
              <a:t>There is no changing P.E and K.E is conserved </a:t>
            </a:r>
          </a:p>
          <a:p>
            <a:pPr marL="109728" indent="0" algn="just">
              <a:buNone/>
            </a:pPr>
            <a:endParaRPr lang="en-US" sz="2400" dirty="0" smtClean="0"/>
          </a:p>
          <a:p>
            <a:pPr marL="109728" indent="0" algn="just"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</a:rPr>
              <a:t>2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u="sng" dirty="0" smtClean="0">
                <a:solidFill>
                  <a:srgbClr val="00B050"/>
                </a:solidFill>
              </a:rPr>
              <a:t>In elastic scattering</a:t>
            </a:r>
          </a:p>
          <a:p>
            <a:pPr marL="109728" indent="0" algn="just">
              <a:buNone/>
            </a:pPr>
            <a:endParaRPr lang="en-US" sz="200" dirty="0" smtClean="0"/>
          </a:p>
          <a:p>
            <a:r>
              <a:rPr lang="en-US" sz="200" dirty="0" smtClean="0"/>
              <a:t> </a:t>
            </a:r>
          </a:p>
          <a:p>
            <a:r>
              <a:rPr lang="en-US" sz="2400" dirty="0" smtClean="0"/>
              <a:t>Projectile should have energy higher than the first exited state of the target nucleus </a:t>
            </a:r>
          </a:p>
          <a:p>
            <a:r>
              <a:rPr lang="en-US" sz="2400" dirty="0" smtClean="0"/>
              <a:t>K.E of the projectile is used up in raising the P.E of the nucleus </a:t>
            </a:r>
          </a:p>
          <a:p>
            <a:pPr marL="109728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endParaRPr lang="en-US" b="1" i="1" u="sng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T</a:t>
            </a:r>
            <a:r>
              <a:rPr lang="en-US" sz="2800" u="sng" dirty="0" smtClean="0">
                <a:solidFill>
                  <a:srgbClr val="FF0000"/>
                </a:solidFill>
              </a:rPr>
              <a:t>ypes of nuclear reactions</a:t>
            </a:r>
            <a:endParaRPr lang="en-US" sz="2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b="1" i="1" u="sng" dirty="0">
                <a:solidFill>
                  <a:srgbClr val="00B050"/>
                </a:solidFill>
              </a:rPr>
              <a:t>P</a:t>
            </a:r>
            <a:r>
              <a:rPr lang="en-US" b="1" i="1" u="sng" dirty="0" smtClean="0">
                <a:solidFill>
                  <a:srgbClr val="00B050"/>
                </a:solidFill>
              </a:rPr>
              <a:t>hoto nuclear reactions</a:t>
            </a:r>
            <a:br>
              <a:rPr lang="en-US" b="1" i="1" u="sng" dirty="0" smtClean="0">
                <a:solidFill>
                  <a:srgbClr val="00B050"/>
                </a:solidFill>
              </a:rPr>
            </a:br>
            <a:r>
              <a:rPr lang="en-US" b="1" i="1" u="sng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400" dirty="0" smtClean="0"/>
              <a:t>Reactions induced by x ray or </a:t>
            </a:r>
            <a:r>
              <a:rPr lang="el-GR" sz="2400" dirty="0" smtClean="0"/>
              <a:t>γ</a:t>
            </a:r>
            <a:r>
              <a:rPr lang="en-US" sz="2400" dirty="0" smtClean="0"/>
              <a:t> photons. </a:t>
            </a:r>
          </a:p>
          <a:p>
            <a:pPr algn="just"/>
            <a:r>
              <a:rPr lang="en-US" sz="2400" dirty="0" smtClean="0"/>
              <a:t>Interaction of x ray or </a:t>
            </a:r>
            <a:r>
              <a:rPr lang="el-GR" sz="2400" dirty="0"/>
              <a:t>γ</a:t>
            </a:r>
            <a:r>
              <a:rPr lang="en-US" sz="2400" dirty="0"/>
              <a:t> </a:t>
            </a:r>
            <a:r>
              <a:rPr lang="en-US" sz="2400" dirty="0" smtClean="0"/>
              <a:t>ray with matter some or all of the energy of absorbed radiation transferred to the target nucleus </a:t>
            </a:r>
          </a:p>
          <a:p>
            <a:pPr algn="just"/>
            <a:r>
              <a:rPr lang="en-US" sz="2400" dirty="0" smtClean="0"/>
              <a:t>Then it is converted to highly excited state resembling a compound nucleus </a:t>
            </a:r>
          </a:p>
          <a:p>
            <a:pPr marL="109728" indent="0" algn="just">
              <a:buNone/>
            </a:pPr>
            <a:r>
              <a:rPr lang="en-US" sz="2400" dirty="0" smtClean="0">
                <a:solidFill>
                  <a:srgbClr val="00B050"/>
                </a:solidFill>
              </a:rPr>
              <a:t>4 </a:t>
            </a:r>
            <a:r>
              <a:rPr lang="en-US" sz="2800" b="1" i="1" u="sng" dirty="0" err="1">
                <a:solidFill>
                  <a:srgbClr val="00B050"/>
                </a:solidFill>
              </a:rPr>
              <a:t>R</a:t>
            </a:r>
            <a:r>
              <a:rPr lang="en-US" sz="2800" b="1" i="1" u="sng" dirty="0" err="1" smtClean="0">
                <a:solidFill>
                  <a:srgbClr val="00B050"/>
                </a:solidFill>
              </a:rPr>
              <a:t>adiative</a:t>
            </a:r>
            <a:r>
              <a:rPr lang="en-US" sz="2800" b="1" i="1" u="sng" dirty="0" smtClean="0">
                <a:solidFill>
                  <a:srgbClr val="00B050"/>
                </a:solidFill>
              </a:rPr>
              <a:t> capture</a:t>
            </a:r>
          </a:p>
          <a:p>
            <a:pPr marL="109728" indent="0" algn="ctr">
              <a:buNone/>
            </a:pPr>
            <a:r>
              <a:rPr lang="en-US" sz="2400" dirty="0" smtClean="0"/>
              <a:t>   Here the projectile particle  gets captured by the     target nucleus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3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In all the four cases the product nucleus ands the target nucleus differ from each other by a few units of A,Z Or N.</a:t>
                </a:r>
              </a:p>
              <a:p>
                <a:pPr algn="just"/>
                <a:r>
                  <a:rPr lang="en-US" sz="2400" dirty="0" smtClean="0"/>
                  <a:t>According to </a:t>
                </a:r>
                <a:r>
                  <a:rPr lang="en-US" sz="2400" dirty="0" err="1"/>
                  <a:t>N</a:t>
                </a:r>
                <a:r>
                  <a:rPr lang="en-US" sz="2400" dirty="0" err="1" smtClean="0"/>
                  <a:t>iels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B</a:t>
                </a:r>
                <a:r>
                  <a:rPr lang="en-US" sz="2400" dirty="0" smtClean="0"/>
                  <a:t>ohr when a particle enters an atomic nucleus, additional energy is shared between all the nucleons.</a:t>
                </a:r>
              </a:p>
              <a:p>
                <a:pPr algn="just"/>
                <a:r>
                  <a:rPr lang="en-US" sz="2400" dirty="0" smtClean="0"/>
                  <a:t>Due to this one or more nucleons get enough energy to escape. When several nucleons or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particles leave the nucleus the process is called </a:t>
                </a:r>
                <a:r>
                  <a:rPr lang="en-US" sz="2400" b="1" u="sng" dirty="0" smtClean="0"/>
                  <a:t>evaporation.</a:t>
                </a:r>
              </a:p>
              <a:p>
                <a:pPr algn="just"/>
                <a:endParaRPr lang="en-US" sz="2400" b="1" u="sng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229600" cy="4525963"/>
              </a:xfrm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3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sz="2400" dirty="0" smtClean="0"/>
                  <a:t>It is more violent evaporation and called spallation.</a:t>
                </a:r>
              </a:p>
              <a:p>
                <a:pPr algn="just"/>
                <a:r>
                  <a:rPr lang="en-US" sz="2400" dirty="0" smtClean="0"/>
                  <a:t>In reaction of nuclei with medium or high  mass numbers with high energy particles, if the products are a light one and a heavy one ,the process is called fragmentation.</a:t>
                </a:r>
              </a:p>
              <a:p>
                <a:pPr algn="just"/>
                <a:endParaRPr lang="en-US" sz="2400" dirty="0" smtClean="0"/>
              </a:p>
              <a:p>
                <a:pPr marL="109728" indent="0" algn="just">
                  <a:buNone/>
                </a:pPr>
                <a:r>
                  <a:rPr lang="en-US" sz="2800" b="1" i="1" dirty="0" smtClean="0"/>
                  <a:t> </a:t>
                </a: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Specific nuclear reactions</a:t>
                </a:r>
              </a:p>
              <a:p>
                <a:pPr marL="109728" indent="0" algn="just">
                  <a:buNone/>
                </a:pPr>
                <a:r>
                  <a:rPr lang="en-US" sz="2800" dirty="0" smtClean="0"/>
                  <a:t>  </a:t>
                </a:r>
                <a:r>
                  <a:rPr lang="en-US" sz="2800" u="sng" dirty="0" smtClean="0">
                    <a:solidFill>
                      <a:srgbClr val="00B050"/>
                    </a:solidFill>
                  </a:rPr>
                  <a:t>1. Photo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nuclear </a:t>
                </a:r>
                <a:r>
                  <a:rPr lang="en-US" sz="2800" u="sng" dirty="0" smtClean="0">
                    <a:solidFill>
                      <a:srgbClr val="00B050"/>
                    </a:solidFill>
                  </a:rPr>
                  <a:t>reactions</a:t>
                </a:r>
              </a:p>
              <a:p>
                <a:pPr algn="just"/>
                <a:r>
                  <a:rPr lang="en-US" sz="2400" dirty="0" err="1" smtClean="0"/>
                  <a:t>J.Chadwick</a:t>
                </a:r>
                <a:r>
                  <a:rPr lang="en-US" sz="2400" dirty="0" smtClean="0"/>
                  <a:t> and </a:t>
                </a:r>
                <a:r>
                  <a:rPr lang="en-US" sz="2400" dirty="0" err="1" smtClean="0"/>
                  <a:t>M.Goldhaber</a:t>
                </a:r>
                <a:r>
                  <a:rPr lang="en-US" sz="2400" dirty="0" smtClean="0"/>
                  <a:t> found that a deuterium nucleus can be disintegrated into a neutron and a proton using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400" dirty="0" smtClean="0"/>
                  <a:t> radiation from thorium.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4525963"/>
              </a:xfrm>
              <a:blipFill rotWithShape="1">
                <a:blip r:embed="rId2"/>
                <a:stretch>
                  <a:fillRect t="-1752" r="-1111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9906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n-US" sz="2400" dirty="0" smtClean="0"/>
                  <a:t>In photonuclear reaction the excitation of a nucleus leading to its disintegration which are brought about by high energy photons.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   </a:t>
                </a:r>
                <a:r>
                  <a:rPr lang="en-US" sz="2400" b="1" u="sng" dirty="0" smtClean="0"/>
                  <a:t>Types </a:t>
                </a:r>
                <a:r>
                  <a:rPr lang="en-US" sz="2400" b="1" u="sng" dirty="0"/>
                  <a:t>photonuclear </a:t>
                </a:r>
                <a:r>
                  <a:rPr lang="en-US" sz="2400" b="1" u="sng" dirty="0" smtClean="0"/>
                  <a:t>reactions</a:t>
                </a:r>
                <a:r>
                  <a:rPr lang="en-US" sz="2400" dirty="0" smtClean="0"/>
                  <a:t> </a:t>
                </a:r>
              </a:p>
              <a:p>
                <a:pPr algn="just"/>
                <a:r>
                  <a:rPr lang="en-US" sz="2400" dirty="0" smtClean="0"/>
                  <a:t>If the energy </a:t>
                </a:r>
                <a:r>
                  <a:rPr lang="en-US" sz="2400" dirty="0"/>
                  <a:t>of </a:t>
                </a:r>
                <a:r>
                  <a:rPr lang="en-US" sz="2400" dirty="0" smtClean="0"/>
                  <a:t>𝛾 radiation is not sufficient to remove a neutron, the nucleus will go to excited state and then the excess energy is liberated as radiation.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      </a:t>
                </a:r>
                <a:r>
                  <a:rPr lang="en-US" sz="2400" dirty="0" err="1" smtClean="0"/>
                  <a:t>ie</a:t>
                </a:r>
                <a:r>
                  <a:rPr lang="en-US" sz="2400" dirty="0"/>
                  <a:t>, (𝛾 , </a:t>
                </a:r>
                <a:r>
                  <a:rPr lang="en-US" sz="2400" dirty="0" smtClean="0"/>
                  <a:t>𝛾’)  EG: </a:t>
                </a:r>
                <a:r>
                  <a:rPr lang="en-US" sz="2400" baseline="30000" dirty="0" smtClean="0"/>
                  <a:t>115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(𝛾 , 𝛾’) </a:t>
                </a:r>
                <a:r>
                  <a:rPr lang="en-US" sz="2400" baseline="30000" dirty="0" smtClean="0"/>
                  <a:t>115</a:t>
                </a:r>
                <a:r>
                  <a:rPr lang="en-US" sz="2400" dirty="0" smtClean="0"/>
                  <a:t>I</a:t>
                </a:r>
              </a:p>
              <a:p>
                <a:pPr algn="just"/>
                <a:r>
                  <a:rPr lang="en-US" sz="2400" dirty="0" smtClean="0"/>
                  <a:t>If the excess energy of incident radiation is concentrated in an y one or two of the nucleons ,they can escape out if the excitation energy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sz="2400" dirty="0" smtClean="0"/>
                  <a:t>separation energy of them.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990600"/>
                <a:ext cx="8229600" cy="4525963"/>
              </a:xfrm>
              <a:blipFill rotWithShape="1">
                <a:blip r:embed="rId2"/>
                <a:stretch>
                  <a:fillRect t="-80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US" dirty="0">
                <a:cs typeface="Arial" pitchFamily="34" charset="0"/>
              </a:rPr>
              <a:t/>
            </a:r>
            <a:br>
              <a:rPr lang="en-US" dirty="0">
                <a:cs typeface="Arial" pitchFamily="34" charset="0"/>
              </a:rPr>
            </a:br>
            <a:r>
              <a:rPr lang="en-US" dirty="0">
                <a:cs typeface="Arial" pitchFamily="34" charset="0"/>
              </a:rPr>
              <a:t>N</a:t>
            </a:r>
            <a:r>
              <a:rPr lang="en-US" dirty="0" smtClean="0">
                <a:cs typeface="Arial" pitchFamily="34" charset="0"/>
              </a:rPr>
              <a:t>uclear chemistry deals with,</a:t>
            </a:r>
          </a:p>
          <a:p>
            <a:pPr marL="109728" indent="0" algn="just">
              <a:buNone/>
            </a:pPr>
            <a:endParaRPr lang="en-US" dirty="0" smtClean="0">
              <a:cs typeface="Arial" pitchFamily="34" charset="0"/>
            </a:endParaRPr>
          </a:p>
          <a:p>
            <a:pPr algn="just"/>
            <a:r>
              <a:rPr lang="en-US" dirty="0" smtClean="0">
                <a:cs typeface="Arial" pitchFamily="34" charset="0"/>
              </a:rPr>
              <a:t>S</a:t>
            </a:r>
            <a:r>
              <a:rPr lang="en-US" sz="2400" dirty="0" smtClean="0">
                <a:cs typeface="Arial" pitchFamily="34" charset="0"/>
              </a:rPr>
              <a:t>tructure of nucleus 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Stability of nucleus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Process of nucleus changes</a:t>
            </a:r>
          </a:p>
          <a:p>
            <a:pPr marL="109728" indent="0"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marL="109728" indent="0" algn="just">
              <a:buNone/>
            </a:pPr>
            <a:r>
              <a:rPr lang="en-US" sz="2400" b="1" u="sng" dirty="0" smtClean="0">
                <a:solidFill>
                  <a:srgbClr val="FF0000"/>
                </a:solidFill>
                <a:cs typeface="Arial" pitchFamily="34" charset="0"/>
              </a:rPr>
              <a:t>Nuclear particles (</a:t>
            </a:r>
            <a:r>
              <a:rPr lang="en-US" sz="2400" b="1" u="sng" dirty="0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2400" b="1" u="sng" dirty="0" smtClean="0">
                <a:solidFill>
                  <a:srgbClr val="FF0000"/>
                </a:solidFill>
                <a:cs typeface="Arial" pitchFamily="34" charset="0"/>
              </a:rPr>
              <a:t>ucleons)</a:t>
            </a:r>
          </a:p>
          <a:p>
            <a:pPr marL="109728" indent="0" algn="just">
              <a:buNone/>
            </a:pPr>
            <a:endParaRPr lang="en-US" sz="2400" dirty="0" smtClean="0">
              <a:cs typeface="Arial" pitchFamily="34" charset="0"/>
            </a:endParaRPr>
          </a:p>
          <a:p>
            <a:pPr algn="just"/>
            <a:r>
              <a:rPr lang="en-US" sz="2400" dirty="0" smtClean="0">
                <a:cs typeface="Arial" pitchFamily="34" charset="0"/>
              </a:rPr>
              <a:t>Mainly protons and neutrons</a:t>
            </a:r>
          </a:p>
          <a:p>
            <a:pPr algn="just"/>
            <a:r>
              <a:rPr lang="en-US" sz="2400" dirty="0" smtClean="0">
                <a:cs typeface="Arial" pitchFamily="34" charset="0"/>
              </a:rPr>
              <a:t>Charge mass and spin are the most important properties of nuclear particles</a:t>
            </a:r>
          </a:p>
          <a:p>
            <a:endParaRPr lang="en-US" sz="2400" dirty="0">
              <a:cs typeface="Arial" pitchFamily="34" charset="0"/>
            </a:endParaRPr>
          </a:p>
          <a:p>
            <a:pPr marL="109728" indent="0">
              <a:buNone/>
            </a:pPr>
            <a:endParaRPr lang="en-US" sz="2400" dirty="0" smtClean="0">
              <a:cs typeface="Arial" pitchFamily="34" charset="0"/>
            </a:endParaRPr>
          </a:p>
          <a:p>
            <a:pPr marL="109728" indent="0">
              <a:buNone/>
            </a:pPr>
            <a:endParaRPr lang="en-US" sz="2400" dirty="0" smtClean="0">
              <a:cs typeface="Arial" pitchFamily="34" charset="0"/>
            </a:endParaRPr>
          </a:p>
          <a:p>
            <a:pPr marL="109728" indent="0">
              <a:buNone/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Nuclear chemistry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0803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906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(𝛾 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)  reaction. </a:t>
                </a:r>
                <a:r>
                  <a:rPr lang="en-US" sz="2400" dirty="0" err="1" smtClean="0"/>
                  <a:t>Eg</a:t>
                </a:r>
                <a:r>
                  <a:rPr lang="en-US" sz="2400" dirty="0"/>
                  <a:t> </a:t>
                </a:r>
                <a:r>
                  <a:rPr lang="en-US" sz="2400" baseline="30000" dirty="0"/>
                  <a:t>16</a:t>
                </a:r>
                <a:r>
                  <a:rPr lang="en-US" sz="2400" dirty="0"/>
                  <a:t>O(𝛾 , 𝛼</a:t>
                </a:r>
                <a:r>
                  <a:rPr lang="en-US" sz="2400" dirty="0" smtClean="0"/>
                  <a:t>) </a:t>
                </a:r>
                <a:r>
                  <a:rPr lang="en-US" sz="2400" baseline="30000" dirty="0" smtClean="0"/>
                  <a:t>12</a:t>
                </a:r>
                <a:r>
                  <a:rPr lang="en-US" sz="2400" dirty="0" smtClean="0"/>
                  <a:t>C</a:t>
                </a:r>
              </a:p>
              <a:p>
                <a:r>
                  <a:rPr lang="en-US" sz="2400" dirty="0"/>
                  <a:t>(𝛾 , </a:t>
                </a:r>
                <a:r>
                  <a:rPr lang="en-US" sz="2400" dirty="0" smtClean="0"/>
                  <a:t>m</a:t>
                </a:r>
                <a:r>
                  <a:rPr lang="en-US" sz="2400" dirty="0"/>
                  <a:t>) )  </a:t>
                </a:r>
                <a:r>
                  <a:rPr lang="en-US" sz="2400" dirty="0" smtClean="0"/>
                  <a:t>reaction: photon capture followed by  multiple evaporation of nucleons. 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     </a:t>
                </a:r>
                <a:r>
                  <a:rPr lang="en-US" sz="2400" dirty="0"/>
                  <a:t>Eg:</a:t>
                </a:r>
                <a:r>
                  <a:rPr lang="en-US" sz="2400" baseline="30000" dirty="0"/>
                  <a:t>24</a:t>
                </a:r>
                <a:r>
                  <a:rPr lang="en-US" sz="2400" dirty="0"/>
                  <a:t>Mg(𝛾 , </a:t>
                </a:r>
                <a:r>
                  <a:rPr lang="en-US" sz="2400" dirty="0" smtClean="0"/>
                  <a:t>𝛼 p n)</a:t>
                </a:r>
                <a:r>
                  <a:rPr lang="en-US" sz="2400" baseline="30000" dirty="0" smtClean="0"/>
                  <a:t>18</a:t>
                </a:r>
                <a:r>
                  <a:rPr lang="en-US" sz="2400" dirty="0" smtClean="0"/>
                  <a:t>F</a:t>
                </a:r>
              </a:p>
              <a:p>
                <a:pPr algn="just"/>
                <a:r>
                  <a:rPr lang="en-US" sz="2400" dirty="0" smtClean="0"/>
                  <a:t>If very high energy radiation is uses for bombardment ,fragmentation of the target nucleus into several smaller ones occurs.</a:t>
                </a:r>
              </a:p>
              <a:p>
                <a:pPr marL="109728" indent="0" algn="just">
                  <a:buNone/>
                </a:pPr>
                <a:r>
                  <a:rPr lang="en-US" sz="2400" b="1" u="sng" dirty="0" smtClean="0">
                    <a:solidFill>
                      <a:srgbClr val="00B050"/>
                    </a:solidFill>
                  </a:rPr>
                  <a:t>2. Thermo nuclear reactions</a:t>
                </a:r>
              </a:p>
              <a:p>
                <a:pPr algn="just"/>
                <a:r>
                  <a:rPr lang="en-US" sz="2400" dirty="0" smtClean="0"/>
                  <a:t>These are responsible for the energy liberated by the stars.</a:t>
                </a:r>
              </a:p>
              <a:p>
                <a:pPr algn="just"/>
                <a:r>
                  <a:rPr lang="en-US" sz="2400" dirty="0" smtClean="0"/>
                  <a:t>Bethe was the first to propose a thermonuclear origin for stellar energy.</a:t>
                </a:r>
              </a:p>
              <a:p>
                <a:pPr marL="109728" indent="0" algn="just">
                  <a:buNone/>
                </a:pPr>
                <a:endParaRPr lang="en-US" sz="2400" dirty="0"/>
              </a:p>
              <a:p>
                <a:pPr marL="109728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90600"/>
                <a:ext cx="8229600" cy="4525963"/>
              </a:xfrm>
              <a:blipFill rotWithShape="1">
                <a:blip r:embed="rId2"/>
                <a:stretch>
                  <a:fillRect t="-229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38200"/>
                <a:ext cx="8305800" cy="5105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Due to very high temperature I the interior of star light atoms with enormous high velocity undergo fusion.</a:t>
                </a:r>
              </a:p>
              <a:p>
                <a:pPr algn="just"/>
                <a:r>
                  <a:rPr lang="en-US" sz="2400" dirty="0" smtClean="0"/>
                  <a:t>In 1938 it was proposed that two sets of nuclear reactions account for the energies of stars.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 </a:t>
                </a:r>
                <a:r>
                  <a:rPr lang="en-US" sz="2400" b="1" u="sng" dirty="0" smtClean="0"/>
                  <a:t>i) Proton-proton chain.</a:t>
                </a:r>
              </a:p>
              <a:p>
                <a:pPr marL="109728" indent="0" algn="just">
                  <a:buNone/>
                </a:pP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H</a:t>
                </a:r>
                <a:r>
                  <a:rPr lang="en-US" sz="2400" baseline="30000" dirty="0" smtClean="0"/>
                  <a:t>1</a:t>
                </a:r>
                <a:r>
                  <a:rPr lang="en-US" sz="2400" dirty="0" smtClean="0"/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b="0" i="0" baseline="3000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 smtClean="0"/>
                  <a:t> energy</a:t>
                </a:r>
              </a:p>
              <a:p>
                <a:pPr marL="109728" indent="0" algn="just">
                  <a:buNone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baseline="300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He</a:t>
                </a:r>
                <a:r>
                  <a:rPr lang="en-US" sz="2400" baseline="30000" dirty="0" smtClean="0"/>
                  <a:t>3</a:t>
                </a:r>
                <a:r>
                  <a:rPr lang="en-US" sz="2400" dirty="0" smtClean="0"/>
                  <a:t>+</a:t>
                </a:r>
                <a:r>
                  <a:rPr lang="en-US" sz="2200" dirty="0">
                    <a:solidFill>
                      <a:prstClr val="black"/>
                    </a:solidFill>
                  </a:rPr>
                  <a:t> </a:t>
                </a:r>
                <a:r>
                  <a:rPr lang="en-US" sz="2200" dirty="0" smtClean="0">
                    <a:solidFill>
                      <a:prstClr val="black"/>
                    </a:solidFill>
                  </a:rPr>
                  <a:t>𝛾</a:t>
                </a:r>
              </a:p>
              <a:p>
                <a:pPr marL="109728" indent="0" algn="just">
                  <a:buNone/>
                </a:pP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4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+2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+energy</a:t>
                </a:r>
              </a:p>
              <a:p>
                <a:pPr marL="109728" indent="0" algn="just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Energy released is 26.7 MeV for each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4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produced.</a:t>
                </a:r>
              </a:p>
              <a:p>
                <a:pPr marL="109728" indent="0" algn="just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T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hese reaction is responsible for the luminosity of stars.</a:t>
                </a:r>
                <a:endParaRPr lang="en-US" sz="2200" dirty="0" smtClean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endParaRPr lang="en-US" sz="2400" b="1" u="sng" baseline="30000" dirty="0" smtClean="0"/>
              </a:p>
              <a:p>
                <a:pPr marL="109728" indent="0" algn="just">
                  <a:buNone/>
                </a:pPr>
                <a:endParaRPr lang="en-US" sz="2400" b="1" u="sng" dirty="0" smtClean="0"/>
              </a:p>
              <a:p>
                <a:pPr algn="just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38200"/>
                <a:ext cx="8305800" cy="5105400"/>
              </a:xfrm>
              <a:blipFill rotWithShape="1">
                <a:blip r:embed="rId2"/>
                <a:stretch>
                  <a:fillRect t="-956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90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229600" cy="4525963"/>
              </a:xfrm>
            </p:spPr>
            <p:txBody>
              <a:bodyPr/>
              <a:lstStyle/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b="1" u="sng" dirty="0" smtClean="0">
                    <a:solidFill>
                      <a:prstClr val="black"/>
                    </a:solidFill>
                  </a:rPr>
                  <a:t>ii) Carbon nitrogen cycle.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6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13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*+ energy   </a:t>
                </a: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13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*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is radioactive SO, 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13*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13</a:t>
                </a:r>
                <a:r>
                  <a:rPr lang="en-US" sz="24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e0</a:t>
                </a:r>
                <a:endParaRPr lang="en-US" sz="2400" b="1" u="sng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13</a:t>
                </a:r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4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</a:rPr>
                  <a:t>energy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14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5*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energy 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15*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5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</a:rPr>
                  <a:t>e0</a:t>
                </a:r>
                <a:endParaRPr lang="en-US" sz="2400" b="1" u="sng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15</a:t>
                </a:r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6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4</a:t>
                </a:r>
                <a:endParaRPr lang="en-US" sz="2400" b="1" u="sng" baseline="300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b="1" u="sng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Thus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6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12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is regenerated</a:t>
                </a:r>
                <a:endParaRPr lang="en-US" sz="2400" b="1" u="sng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229600" cy="4525963"/>
              </a:xfrm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7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D</a:t>
                </a:r>
                <a:r>
                  <a:rPr lang="en-US" sz="2400" baseline="30000" dirty="0" smtClean="0"/>
                  <a:t>2</a:t>
                </a:r>
                <a:r>
                  <a:rPr lang="en-US" sz="2400" dirty="0" smtClean="0"/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D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He</a:t>
                </a:r>
                <a:r>
                  <a:rPr lang="en-US" sz="2400" baseline="30000" dirty="0" smtClean="0"/>
                  <a:t>3</a:t>
                </a:r>
                <a:r>
                  <a:rPr lang="en-US" sz="2400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o</a:t>
                </a:r>
                <a:r>
                  <a:rPr lang="en-US" sz="2400" dirty="0">
                    <a:solidFill>
                      <a:prstClr val="black"/>
                    </a:solidFill>
                  </a:rPr>
                  <a:t>n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</a:rPr>
                  <a:t>+energy (3.2 MeV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)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0" baseline="-25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+4.0MeV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3</a:t>
                </a:r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 1</a:t>
                </a:r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baseline="-2500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smtClean="0">
                    <a:solidFill>
                      <a:prstClr val="black"/>
                    </a:solidFill>
                  </a:rPr>
                  <a:t>He</a:t>
                </a:r>
                <a:r>
                  <a:rPr lang="en-US" sz="2400" baseline="30000" smtClean="0">
                    <a:solidFill>
                      <a:prstClr val="black"/>
                    </a:solidFill>
                  </a:rPr>
                  <a:t>4</a:t>
                </a:r>
                <a:r>
                  <a:rPr lang="en-US" sz="240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baseline="-25000" smtClean="0">
                    <a:solidFill>
                      <a:prstClr val="black"/>
                    </a:solidFill>
                  </a:rPr>
                  <a:t>o</a:t>
                </a:r>
                <a:r>
                  <a:rPr lang="en-US" sz="2400" smtClean="0">
                    <a:solidFill>
                      <a:prstClr val="black"/>
                    </a:solidFill>
                  </a:rPr>
                  <a:t>n</a:t>
                </a:r>
                <a:r>
                  <a:rPr lang="en-US" sz="2400" baseline="30000" smtClean="0">
                    <a:solidFill>
                      <a:prstClr val="black"/>
                    </a:solidFill>
                  </a:rPr>
                  <a:t>1</a:t>
                </a:r>
                <a:r>
                  <a:rPr lang="en-US" sz="2400" smtClean="0">
                    <a:solidFill>
                      <a:prstClr val="black"/>
                    </a:solidFill>
                  </a:rPr>
                  <a:t>+17.6 MeV</a:t>
                </a:r>
                <a:endParaRPr lang="en-US" sz="2400" b="1" i="1" u="sng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b="1" i="1" u="sng" dirty="0">
                    <a:solidFill>
                      <a:srgbClr val="C00000"/>
                    </a:solidFill>
                  </a:rPr>
                  <a:t>R</a:t>
                </a:r>
                <a:r>
                  <a:rPr lang="en-US" sz="2400" b="1" i="1" u="sng" dirty="0" smtClean="0">
                    <a:solidFill>
                      <a:srgbClr val="C00000"/>
                    </a:solidFill>
                  </a:rPr>
                  <a:t>eaction cross section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/>
                  <a:t>P</a:t>
                </a:r>
                <a:r>
                  <a:rPr lang="en-US" sz="2400" dirty="0" smtClean="0"/>
                  <a:t>robability of a nuclear reaction can be defined in terms of quantity called nuclear cross section,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=A/N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A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=no of target nuclei reacting in a specific time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0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 no of target nuclei/cm2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I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=no of incident particle striking on the target nucleus in a given time.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dirty="0" smtClean="0"/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b="1" i="1" u="sng" dirty="0" smtClean="0">
                  <a:solidFill>
                    <a:srgbClr val="C00000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indent="0">
                  <a:buNone/>
                </a:pPr>
                <a:endParaRPr lang="en-US" sz="2400" baseline="300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728" lvl="0">
              <a:spcBef>
                <a:spcPts val="400"/>
              </a:spcBef>
            </a:pPr>
            <a:r>
              <a:rPr lang="en-US" sz="2800" i="1" u="sng" dirty="0">
                <a:solidFill>
                  <a:srgbClr val="FF0000"/>
                </a:solidFill>
                <a:effectLst/>
                <a:ea typeface="+mn-ea"/>
                <a:cs typeface="+mn-cs"/>
              </a:rPr>
              <a:t/>
            </a:r>
            <a:br>
              <a:rPr lang="en-US" sz="2800" i="1" u="sng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en-US" sz="2400" i="1" u="sng" dirty="0">
                <a:solidFill>
                  <a:srgbClr val="C00000"/>
                </a:solidFill>
                <a:effectLst/>
                <a:ea typeface="+mn-ea"/>
                <a:cs typeface="+mn-cs"/>
              </a:rPr>
              <a:t>T</a:t>
            </a:r>
            <a:r>
              <a:rPr lang="en-US" sz="2400" i="1" u="sng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>hermo nuclear reactions on earth</a:t>
            </a:r>
            <a:endParaRPr lang="en-US" sz="24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value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depends on 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sz="2400" dirty="0" smtClean="0"/>
                  <a:t>Nature of target nuclei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sz="2400" dirty="0" smtClean="0"/>
                  <a:t>Particle reaction under consideration</a:t>
                </a:r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sz="2400" dirty="0" smtClean="0"/>
                  <a:t>Energy of incident particle.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/>
                  <a:t>Reaction rate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 concentration of target and project flux 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/>
                  <a:t>N</a:t>
                </a:r>
                <a:r>
                  <a:rPr lang="en-US" sz="2400" baseline="-25000" dirty="0" smtClean="0"/>
                  <a:t>0</a:t>
                </a:r>
                <a:r>
                  <a:rPr lang="en-US" sz="2400" dirty="0" smtClean="0"/>
                  <a:t>nv,   rate=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N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0</a:t>
                </a:r>
                <a:r>
                  <a:rPr lang="en-US" sz="2400" dirty="0">
                    <a:solidFill>
                      <a:prstClr val="black"/>
                    </a:solidFill>
                  </a:rPr>
                  <a:t>nv</a:t>
                </a:r>
                <a:endParaRPr lang="en-US" sz="240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</m:t>
                    </m:r>
                  </m:oMath>
                </a14:m>
                <a:r>
                  <a:rPr lang="en-US" sz="2400" dirty="0" smtClean="0"/>
                  <a:t>                                                                    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As the neuron energy increases the wavelength increases, then the no of nuclei covered by its rapidly</a:t>
                </a:r>
              </a:p>
              <a:p>
                <a:pPr marL="109728" indent="0">
                  <a:buNone/>
                </a:pPr>
                <a:r>
                  <a:rPr lang="en-US" sz="2400" dirty="0" smtClean="0"/>
                  <a:t>And hence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decreases.</a:t>
                </a:r>
              </a:p>
              <a:p>
                <a:pPr marL="109728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  <a:blipFill rotWithShape="1">
                <a:blip r:embed="rId2"/>
                <a:stretch>
                  <a:fillRect t="-943" r="-1111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7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>
                <a:ea typeface="+mj-ea"/>
                <a:cs typeface="+mj-cs"/>
              </a:rPr>
              <a:t>Conservations </a:t>
            </a:r>
            <a:r>
              <a:rPr lang="en-US" sz="2400" b="1" u="sng" dirty="0" smtClean="0">
                <a:ea typeface="+mj-ea"/>
                <a:cs typeface="+mj-cs"/>
              </a:rPr>
              <a:t>of protons and neutrons</a:t>
            </a:r>
          </a:p>
          <a:p>
            <a:r>
              <a:rPr lang="en-US" sz="2400" dirty="0" smtClean="0">
                <a:ea typeface="+mj-ea"/>
                <a:cs typeface="+mj-cs"/>
              </a:rPr>
              <a:t>In low energy reactions, the no of protons(Z), no of neutrons(N) and </a:t>
            </a:r>
            <a:r>
              <a:rPr lang="el-GR" sz="2400" dirty="0" smtClean="0">
                <a:ea typeface="+mj-ea"/>
                <a:cs typeface="+mj-cs"/>
              </a:rPr>
              <a:t>Σ</a:t>
            </a:r>
            <a:r>
              <a:rPr lang="en-US" sz="2400" dirty="0" smtClean="0">
                <a:ea typeface="+mj-ea"/>
                <a:cs typeface="+mj-cs"/>
              </a:rPr>
              <a:t>hence A remains separately constant.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Σ</a:t>
            </a:r>
            <a:r>
              <a:rPr lang="en-US" sz="2400" dirty="0" smtClean="0">
                <a:solidFill>
                  <a:prstClr val="black"/>
                </a:solidFill>
              </a:rPr>
              <a:t> Z </a:t>
            </a:r>
            <a:r>
              <a:rPr lang="en-US" sz="2400" baseline="-25000" dirty="0" smtClean="0">
                <a:solidFill>
                  <a:prstClr val="black"/>
                </a:solidFill>
              </a:rPr>
              <a:t>reactants= </a:t>
            </a:r>
            <a:r>
              <a:rPr lang="el-GR" sz="2400" dirty="0">
                <a:solidFill>
                  <a:prstClr val="black"/>
                </a:solidFill>
              </a:rPr>
              <a:t>Σ</a:t>
            </a:r>
            <a:r>
              <a:rPr lang="en-US" sz="2400" dirty="0">
                <a:solidFill>
                  <a:prstClr val="black"/>
                </a:solidFill>
              </a:rPr>
              <a:t> Z </a:t>
            </a:r>
            <a:r>
              <a:rPr lang="en-US" sz="2400" baseline="-25000" dirty="0" smtClean="0">
                <a:solidFill>
                  <a:prstClr val="black"/>
                </a:solidFill>
              </a:rPr>
              <a:t>products</a:t>
            </a:r>
          </a:p>
          <a:p>
            <a:pPr marL="109728" indent="0">
              <a:buNone/>
            </a:pPr>
            <a:r>
              <a:rPr lang="en-US" sz="2400" baseline="-25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2400" baseline="-250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r>
              <a:rPr lang="el-GR" sz="2400" dirty="0" smtClean="0">
                <a:solidFill>
                  <a:prstClr val="black"/>
                </a:solidFill>
              </a:rPr>
              <a:t>Σ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aseline="-25000" dirty="0">
                <a:solidFill>
                  <a:prstClr val="black"/>
                </a:solidFill>
              </a:rPr>
              <a:t>reactants= </a:t>
            </a:r>
            <a:r>
              <a:rPr lang="el-GR" sz="2400" dirty="0">
                <a:solidFill>
                  <a:prstClr val="black"/>
                </a:solidFill>
              </a:rPr>
              <a:t>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N </a:t>
            </a:r>
            <a:r>
              <a:rPr lang="en-US" sz="2400" baseline="-25000" dirty="0">
                <a:solidFill>
                  <a:prstClr val="black"/>
                </a:solidFill>
              </a:rPr>
              <a:t>products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en-US" sz="2400" baseline="-25000" dirty="0">
                <a:solidFill>
                  <a:prstClr val="black"/>
                </a:solidFill>
              </a:rPr>
              <a:t>                           </a:t>
            </a:r>
          </a:p>
          <a:p>
            <a:r>
              <a:rPr lang="en-US" sz="2400" dirty="0" smtClean="0">
                <a:ea typeface="+mj-ea"/>
                <a:cs typeface="+mj-cs"/>
              </a:rPr>
              <a:t>In reactions induced by very high energy particles, the conservation of N&amp;Z separately will not hold but together will be Constant </a:t>
            </a:r>
            <a:r>
              <a:rPr lang="en-US" sz="2400" dirty="0" err="1" smtClean="0">
                <a:ea typeface="+mj-ea"/>
                <a:cs typeface="+mj-cs"/>
              </a:rPr>
              <a:t>ie</a:t>
            </a:r>
            <a:r>
              <a:rPr lang="en-US" sz="2400" dirty="0" smtClean="0">
                <a:ea typeface="+mj-ea"/>
                <a:cs typeface="+mj-cs"/>
              </a:rPr>
              <a:t> A  whole is conserved.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1" u="sng" dirty="0" smtClean="0">
                <a:solidFill>
                  <a:srgbClr val="FF0000"/>
                </a:solidFill>
              </a:rPr>
              <a:t>Conservations in nuclear reactions</a:t>
            </a:r>
            <a:endParaRPr lang="en-US" sz="2800" b="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en-US" sz="2400" b="1" u="sng" dirty="0">
                <a:solidFill>
                  <a:prstClr val="black"/>
                </a:solidFill>
              </a:rPr>
              <a:t>Conservations of </a:t>
            </a:r>
            <a:r>
              <a:rPr lang="en-US" sz="2400" b="1" u="sng" dirty="0" smtClean="0">
                <a:solidFill>
                  <a:prstClr val="black"/>
                </a:solidFill>
              </a:rPr>
              <a:t>momentum</a:t>
            </a:r>
          </a:p>
          <a:p>
            <a:pPr>
              <a:buClr>
                <a:srgbClr val="2DA2BF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The initial momentum of the projectile particle=that of compound nucleus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Mv</a:t>
            </a:r>
            <a:r>
              <a:rPr lang="en-US" sz="2400" dirty="0" smtClean="0">
                <a:solidFill>
                  <a:prstClr val="black"/>
                </a:solidFill>
              </a:rPr>
              <a:t>=(</a:t>
            </a:r>
            <a:r>
              <a:rPr lang="en-US" sz="2400" dirty="0" err="1" smtClean="0">
                <a:solidFill>
                  <a:prstClr val="black"/>
                </a:solidFill>
              </a:rPr>
              <a:t>M+m</a:t>
            </a:r>
            <a:r>
              <a:rPr lang="en-US" sz="2400" dirty="0" smtClean="0">
                <a:solidFill>
                  <a:prstClr val="black"/>
                </a:solidFill>
              </a:rPr>
              <a:t>)V          m=mass of projectile</a:t>
            </a:r>
          </a:p>
          <a:p>
            <a:pPr marL="109728" lvl="0" indent="0">
              <a:buClr>
                <a:srgbClr val="2DA2BF"/>
              </a:buClr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 v=velocity of projectile ,M=mass of target nucleus,</a:t>
            </a:r>
            <a:endParaRPr lang="en-US" sz="2400" dirty="0">
              <a:solidFill>
                <a:prstClr val="black"/>
              </a:solidFill>
            </a:endParaRPr>
          </a:p>
          <a:p>
            <a:pPr marL="109728" indent="0">
              <a:buNone/>
            </a:pPr>
            <a:r>
              <a:rPr lang="en-US" dirty="0" smtClean="0"/>
              <a:t> V=velocity of compound nucleus.</a:t>
            </a:r>
          </a:p>
          <a:p>
            <a:r>
              <a:rPr lang="en-US" dirty="0" smtClean="0"/>
              <a:t>For the conservation of linear momentum V=(m/</a:t>
            </a:r>
            <a:r>
              <a:rPr lang="en-US" dirty="0" err="1" smtClean="0"/>
              <a:t>m+M</a:t>
            </a:r>
            <a:r>
              <a:rPr lang="en-US" dirty="0" smtClean="0"/>
              <a:t>)v</a:t>
            </a:r>
            <a:endParaRPr lang="en-US" dirty="0"/>
          </a:p>
          <a:p>
            <a:r>
              <a:rPr lang="en-US" sz="2600" dirty="0" smtClean="0"/>
              <a:t>Due to the conservation of V the entire K.E of the projectile is not available for the excitation of the target nucleus, but only a fraction of it.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141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The total energy= sum of rest mass energies and K.E’s of reactants and resulting products.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   </a:t>
                </a:r>
                <a:r>
                  <a:rPr lang="en-US" dirty="0" err="1" smtClean="0"/>
                  <a:t>X+a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b+Y</a:t>
                </a:r>
              </a:p>
              <a:p>
                <a:pPr marL="109728" indent="0">
                  <a:buNone/>
                </a:pPr>
                <a:r>
                  <a:rPr lang="en-US" dirty="0" smtClean="0"/>
                  <a:t>   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x</a:t>
                </a:r>
                <a:r>
                  <a:rPr lang="en-US" dirty="0" err="1" smtClean="0"/>
                  <a:t>+m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)931+E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+m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)931+E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+E</a:t>
                </a:r>
                <a:r>
                  <a:rPr lang="en-US" baseline="-25000" dirty="0" smtClean="0"/>
                  <a:t>Y</a:t>
                </a:r>
              </a:p>
              <a:p>
                <a:pPr algn="just"/>
                <a:r>
                  <a:rPr lang="en-US" dirty="0" smtClean="0"/>
                  <a:t>  931 is rest mass energy of a particle of mass m and e is for K.E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dirty="0" err="1">
                    <a:solidFill>
                      <a:prstClr val="black"/>
                    </a:solidFill>
                  </a:rPr>
                  <a:t>m</a:t>
                </a:r>
                <a:r>
                  <a:rPr lang="en-US" baseline="-25000" dirty="0" err="1">
                    <a:solidFill>
                      <a:prstClr val="black"/>
                    </a:solidFill>
                  </a:rPr>
                  <a:t>x</a:t>
                </a:r>
                <a:r>
                  <a:rPr lang="en-US" dirty="0" err="1">
                    <a:solidFill>
                      <a:prstClr val="black"/>
                    </a:solidFill>
                  </a:rPr>
                  <a:t>+m</a:t>
                </a:r>
                <a:r>
                  <a:rPr lang="en-US" baseline="-25000" dirty="0" err="1">
                    <a:solidFill>
                      <a:prstClr val="black"/>
                    </a:solidFill>
                  </a:rPr>
                  <a:t>a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)-(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m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b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+m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y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)]931=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b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+E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Y-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US" baseline="-25000" dirty="0" err="1" smtClean="0">
                    <a:solidFill>
                      <a:prstClr val="black"/>
                    </a:solidFill>
                  </a:rPr>
                  <a:t>a</a:t>
                </a:r>
                <a:endParaRPr lang="en-US" baseline="-25000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 err="1">
                    <a:solidFill>
                      <a:prstClr val="black"/>
                    </a:solidFill>
                  </a:rPr>
                  <a:t>i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Q=931.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algn="just">
                  <a:buClr>
                    <a:srgbClr val="2DA2BF"/>
                  </a:buClr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∆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is the mass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loss.Q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is the energy of reaction</a:t>
                </a:r>
              </a:p>
              <a:p>
                <a:pPr algn="just">
                  <a:buClr>
                    <a:srgbClr val="2DA2BF"/>
                  </a:buClr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If Q is +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ve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a loss of mass occurs and reaction is exoergic, if Q is –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ve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reverse happens ,reaction becomes endoergic.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029200"/>
              </a:xfrm>
              <a:blipFill rotWithShape="1">
                <a:blip r:embed="rId2"/>
                <a:stretch>
                  <a:fillRect t="-157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5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 smtClean="0"/>
                  <a:t>Used to measure the amount of elements in a sample.</a:t>
                </a:r>
              </a:p>
              <a:p>
                <a:r>
                  <a:rPr lang="en-US" dirty="0" smtClean="0"/>
                  <a:t>Element to be determined is transferred by (n,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reaction into its radioactive isotope and the reactivity is measured.</a:t>
                </a:r>
              </a:p>
              <a:p>
                <a:r>
                  <a:rPr lang="en-US" dirty="0" smtClean="0"/>
                  <a:t>From the activity the amount of target element is obtained.</a:t>
                </a:r>
              </a:p>
              <a:p>
                <a:r>
                  <a:rPr lang="en-US" dirty="0" smtClean="0"/>
                  <a:t>This method is used for elements with large neutron capture cross sections.</a:t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Neutron activation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1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7620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As the method ids non-destructive, the sample remains unchanged after analysis.</a:t>
                </a:r>
              </a:p>
              <a:p>
                <a:pPr algn="just"/>
                <a:r>
                  <a:rPr lang="en-US" sz="2400" dirty="0" smtClean="0"/>
                  <a:t>Amount of the element X in a sample has to be determined.</a:t>
                </a:r>
              </a:p>
              <a:p>
                <a:pPr algn="just"/>
                <a:r>
                  <a:rPr lang="en-US" sz="2400" dirty="0" smtClean="0"/>
                  <a:t>Let x g of sample contain N atoms o the element.it is paced in a uniform flux of thermal neutrons for a long period of time t  sec to get measurable activity(A</a:t>
                </a:r>
                <a:r>
                  <a:rPr lang="en-US" sz="2400" baseline="-25000" dirty="0" smtClean="0"/>
                  <a:t>t</a:t>
                </a:r>
                <a:r>
                  <a:rPr lang="en-US" sz="2400" dirty="0" smtClean="0"/>
                  <a:t>).</a:t>
                </a:r>
              </a:p>
              <a:p>
                <a:pPr algn="just"/>
                <a:r>
                  <a:rPr lang="en-US" sz="2400" dirty="0" smtClean="0"/>
                  <a:t>we assume that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i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is due to the isotope.</a:t>
                </a:r>
              </a:p>
              <a:p>
                <a:pPr marL="109728" indent="0" algn="just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A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t=N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(1−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b="0" i="1" baseline="30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b="0" i="1" baseline="30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="0" i="0" baseline="30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400" dirty="0" smtClean="0"/>
                  <a:t>=neutron flux,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sz="2400" dirty="0" smtClean="0"/>
                  <a:t> =neutron capture cross section ,</a:t>
                </a:r>
                <a:r>
                  <a:rPr lang="el-GR" sz="2400" baseline="30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en-US" sz="2400" dirty="0" smtClean="0"/>
                  <a:t>=decay constant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762000"/>
                <a:ext cx="8229600" cy="4525963"/>
              </a:xfrm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6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Radioactive decay can takes place only when the energy of the parent nucleus is greater than that of products.</a:t>
            </a:r>
          </a:p>
          <a:p>
            <a:pPr algn="just"/>
            <a:r>
              <a:rPr lang="en-US" sz="2400" dirty="0" smtClean="0"/>
              <a:t>Stability is determined by the ratio of the number of protons to the number of neutrons.</a:t>
            </a:r>
          </a:p>
          <a:p>
            <a:pPr algn="just"/>
            <a:r>
              <a:rPr lang="en-US" sz="2400" dirty="0" smtClean="0"/>
              <a:t>For lighter elements no of protons is equal to no of neutrons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Nuclear stability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9144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</a:t>
                </a:r>
                <a:r>
                  <a:rPr lang="en-US" sz="2400" baseline="30000" dirty="0" smtClean="0"/>
                  <a:t>II</a:t>
                </a:r>
                <a:r>
                  <a:rPr lang="en-US" sz="2400" dirty="0" smtClean="0"/>
                  <a:t> =A</a:t>
                </a:r>
                <a:r>
                  <a:rPr lang="en-US" sz="2400" baseline="-25000" dirty="0" smtClean="0"/>
                  <a:t>t</a:t>
                </a:r>
                <a:r>
                  <a:rPr lang="en-US" sz="2400" dirty="0" smtClean="0"/>
                  <a:t>/</a:t>
                </a:r>
                <a:r>
                  <a:rPr lang="el-GR" sz="2400" dirty="0" smtClean="0"/>
                  <a:t>λ</a:t>
                </a:r>
                <a:r>
                  <a:rPr lang="en-US" sz="2400" dirty="0" smtClean="0"/>
                  <a:t> ,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N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II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is no of product nuclei formed.</a:t>
                </a:r>
              </a:p>
              <a:p>
                <a:pPr algn="just"/>
                <a:r>
                  <a:rPr lang="en-US" sz="2400" dirty="0" smtClean="0">
                    <a:solidFill>
                      <a:prstClr val="black"/>
                    </a:solidFill>
                  </a:rPr>
                  <a:t>A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t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is the activity of the product measures immediately at the end of irradiation.</a:t>
                </a:r>
              </a:p>
              <a:p>
                <a:pPr algn="just"/>
                <a:r>
                  <a:rPr lang="en-US" sz="2400" dirty="0" smtClean="0">
                    <a:solidFill>
                      <a:prstClr val="black"/>
                    </a:solidFill>
                  </a:rPr>
                  <a:t>A time elapses between end of irradiation and start of counting(t’).</a:t>
                </a:r>
              </a:p>
              <a:p>
                <a:pPr marL="109728" indent="0" algn="just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A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t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’=</a:t>
                </a:r>
                <a:r>
                  <a:rPr lang="en-US" sz="2400" dirty="0">
                    <a:solidFill>
                      <a:prstClr val="black"/>
                    </a:solidFill>
                  </a:rPr>
                  <a:t> A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t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baseline="30000" dirty="0" smtClean="0"/>
                  <a:t>’</a:t>
                </a:r>
                <a:r>
                  <a:rPr lang="en-US" sz="2400" dirty="0" smtClean="0"/>
                  <a:t>=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(1−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baseline="30000" dirty="0" smtClean="0">
                    <a:solidFill>
                      <a:prstClr val="black"/>
                    </a:solidFill>
                  </a:rPr>
                  <a:t>’</a:t>
                </a:r>
              </a:p>
              <a:p>
                <a:pPr algn="just"/>
                <a:r>
                  <a:rPr lang="en-US" sz="2400" dirty="0" smtClean="0">
                    <a:solidFill>
                      <a:prstClr val="black"/>
                    </a:solidFill>
                  </a:rPr>
                  <a:t>Weight w g of element x present in x g of sample,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  W=NM/L=M/L.</a:t>
                </a:r>
                <a:r>
                  <a:rPr lang="en-US" sz="2400" dirty="0">
                    <a:solidFill>
                      <a:prstClr val="black"/>
                    </a:solidFill>
                  </a:rPr>
                  <a:t> A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t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’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𝜑𝜎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(1−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m:rPr>
                        <m:sty m:val="p"/>
                      </m:rPr>
                      <a:rPr lang="en-US" sz="2400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</m:oMath>
                </a14:m>
                <a:r>
                  <a:rPr lang="en-US" sz="2400" baseline="30000" dirty="0" smtClean="0">
                    <a:solidFill>
                      <a:prstClr val="black"/>
                    </a:solidFill>
                  </a:rPr>
                  <a:t>’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M =atomic weight of element, L=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avogadro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number</a:t>
                </a:r>
                <a:endParaRPr lang="en-US" sz="2400" baseline="30000" dirty="0" smtClean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914400"/>
                <a:ext cx="8229600" cy="4525963"/>
              </a:xfrm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2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I</a:t>
            </a:r>
            <a:r>
              <a:rPr lang="en-US" sz="2400" dirty="0" smtClean="0"/>
              <a:t>n practice 2 samples are irradiated simultaneously under identical conditions ,one standard containing known amount of element w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,and other unknown w.        w/</a:t>
            </a:r>
            <a:r>
              <a:rPr lang="en-US" sz="2400" dirty="0" smtClean="0">
                <a:solidFill>
                  <a:prstClr val="black"/>
                </a:solidFill>
              </a:rPr>
              <a:t>w</a:t>
            </a:r>
            <a:r>
              <a:rPr lang="en-US" sz="2400" baseline="-25000" dirty="0" smtClean="0">
                <a:solidFill>
                  <a:prstClr val="black"/>
                </a:solidFill>
              </a:rPr>
              <a:t>0=</a:t>
            </a:r>
            <a:r>
              <a:rPr lang="en-US" sz="2400" dirty="0" smtClean="0">
                <a:solidFill>
                  <a:prstClr val="black"/>
                </a:solidFill>
              </a:rPr>
              <a:t>A</a:t>
            </a:r>
            <a:r>
              <a:rPr lang="en-US" sz="2400" baseline="-25000" dirty="0" smtClean="0">
                <a:solidFill>
                  <a:prstClr val="black"/>
                </a:solidFill>
              </a:rPr>
              <a:t>t/</a:t>
            </a:r>
            <a:r>
              <a:rPr lang="en-US" sz="2400" dirty="0" smtClean="0">
                <a:solidFill>
                  <a:prstClr val="black"/>
                </a:solidFill>
              </a:rPr>
              <a:t>A</a:t>
            </a:r>
            <a:r>
              <a:rPr lang="en-US" sz="2400" baseline="-25000" dirty="0" smtClean="0">
                <a:solidFill>
                  <a:prstClr val="black"/>
                </a:solidFill>
              </a:rPr>
              <a:t>t0</a:t>
            </a:r>
          </a:p>
          <a:p>
            <a:pPr algn="just"/>
            <a:endParaRPr lang="en-US" sz="2400" b="1" u="sng" dirty="0" smtClean="0">
              <a:solidFill>
                <a:prstClr val="black"/>
              </a:solidFill>
            </a:endParaRPr>
          </a:p>
          <a:p>
            <a:pPr marL="109728" indent="0" algn="just">
              <a:buNone/>
            </a:pPr>
            <a:r>
              <a:rPr lang="en-US" sz="2400" b="1" u="sng" dirty="0" smtClean="0">
                <a:solidFill>
                  <a:prstClr val="black"/>
                </a:solidFill>
              </a:rPr>
              <a:t>APPLICATIONS</a:t>
            </a:r>
          </a:p>
          <a:p>
            <a:pPr marL="624078" indent="-514350" algn="just">
              <a:buFont typeface="+mj-lt"/>
              <a:buAutoNum type="romanUcPeriod"/>
            </a:pPr>
            <a:r>
              <a:rPr lang="en-US" sz="2400" dirty="0" smtClean="0">
                <a:solidFill>
                  <a:prstClr val="black"/>
                </a:solidFill>
              </a:rPr>
              <a:t>Chromium content of ruby</a:t>
            </a:r>
          </a:p>
          <a:p>
            <a:pPr marL="624078" indent="-514350" algn="just">
              <a:buFont typeface="+mj-lt"/>
              <a:buAutoNum type="romanUcPeriod"/>
            </a:pPr>
            <a:r>
              <a:rPr lang="en-US" sz="2400" dirty="0" err="1" smtClean="0">
                <a:solidFill>
                  <a:prstClr val="black"/>
                </a:solidFill>
              </a:rPr>
              <a:t>Mn</a:t>
            </a:r>
            <a:r>
              <a:rPr lang="en-US" sz="2400" dirty="0" smtClean="0">
                <a:solidFill>
                  <a:prstClr val="black"/>
                </a:solidFill>
              </a:rPr>
              <a:t> content of tea leaves.</a:t>
            </a:r>
          </a:p>
          <a:p>
            <a:pPr marL="624078" indent="-514350" algn="just">
              <a:buFont typeface="+mj-lt"/>
              <a:buAutoNum type="romanUcPeriod"/>
            </a:pPr>
            <a:r>
              <a:rPr lang="en-US" sz="2400" dirty="0" smtClean="0">
                <a:solidFill>
                  <a:prstClr val="black"/>
                </a:solidFill>
              </a:rPr>
              <a:t>Archaeological samples.</a:t>
            </a:r>
          </a:p>
          <a:p>
            <a:pPr marL="624078" indent="-514350" algn="just">
              <a:buFont typeface="+mj-lt"/>
              <a:buAutoNum type="romanUcPeriod"/>
            </a:pPr>
            <a:r>
              <a:rPr lang="en-US" sz="2400" dirty="0" smtClean="0">
                <a:solidFill>
                  <a:prstClr val="black"/>
                </a:solidFill>
              </a:rPr>
              <a:t>Arsenic ion in  human body-slow poisoning.</a:t>
            </a:r>
          </a:p>
          <a:p>
            <a:pPr marL="624078" indent="-514350" algn="just">
              <a:buFont typeface="+mj-lt"/>
              <a:buAutoNum type="romanUcPeriod"/>
            </a:pPr>
            <a:r>
              <a:rPr lang="en-US" sz="2400" dirty="0" smtClean="0">
                <a:solidFill>
                  <a:prstClr val="black"/>
                </a:solidFill>
              </a:rPr>
              <a:t>Pre and post -1850 paintings.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71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Clr>
                <a:srgbClr val="2DA2BF"/>
              </a:buClr>
            </a:pPr>
            <a:r>
              <a:rPr lang="en-US" sz="2400" dirty="0" smtClean="0"/>
              <a:t>It is defined as the study of chemical effects produced in a system by </a:t>
            </a:r>
            <a:r>
              <a:rPr lang="en-US" sz="2400" dirty="0"/>
              <a:t>t</a:t>
            </a:r>
            <a:r>
              <a:rPr lang="en-US" sz="2400" dirty="0" smtClean="0"/>
              <a:t>he absorption of ionizing radiation from a </a:t>
            </a:r>
            <a:r>
              <a:rPr lang="en-US" sz="2400" dirty="0" smtClean="0">
                <a:solidFill>
                  <a:prstClr val="black"/>
                </a:solidFill>
              </a:rPr>
              <a:t>radioactive </a:t>
            </a:r>
            <a:r>
              <a:rPr lang="en-US" sz="2400" dirty="0">
                <a:solidFill>
                  <a:prstClr val="black"/>
                </a:solidFill>
              </a:rPr>
              <a:t>nuclei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sz="2400" dirty="0" smtClean="0"/>
          </a:p>
          <a:p>
            <a:pPr algn="just"/>
            <a:r>
              <a:rPr lang="en-US" sz="2400" dirty="0" smtClean="0"/>
              <a:t>It is entirely different from radiation chemistry. </a:t>
            </a:r>
          </a:p>
          <a:p>
            <a:pPr algn="just"/>
            <a:r>
              <a:rPr lang="en-US" sz="2400" dirty="0" smtClean="0"/>
              <a:t>Origin.</a:t>
            </a:r>
          </a:p>
          <a:p>
            <a:pPr algn="just"/>
            <a:r>
              <a:rPr lang="en-US" sz="2400" dirty="0" smtClean="0"/>
              <a:t>G value- the yield of a reaction can be represented by G-value.</a:t>
            </a:r>
          </a:p>
          <a:p>
            <a:pPr algn="just"/>
            <a:r>
              <a:rPr lang="en-US" sz="2400" dirty="0" smtClean="0"/>
              <a:t>It is the no of molecules undergoing change for each  100eV of energy.</a:t>
            </a:r>
          </a:p>
          <a:p>
            <a:pPr algn="just"/>
            <a:r>
              <a:rPr lang="en-US" sz="2400" dirty="0" smtClean="0"/>
              <a:t>G=(M/N)(100/W)     ,(M/N) is the ion-pair yield ,w is the mean energy in </a:t>
            </a:r>
            <a:r>
              <a:rPr lang="en-US" sz="2400" dirty="0" err="1" smtClean="0"/>
              <a:t>eV</a:t>
            </a:r>
            <a:r>
              <a:rPr lang="en-US" sz="2400" dirty="0" smtClean="0"/>
              <a:t> required to form ion pairs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rgbClr val="FF0000"/>
                </a:solidFill>
              </a:rPr>
              <a:t>Radiation chemistry</a:t>
            </a:r>
            <a:endParaRPr lang="en-US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If the energy of electron is low elastic scattering occurs.</a:t>
            </a:r>
          </a:p>
          <a:p>
            <a:pPr algn="just"/>
            <a:r>
              <a:rPr lang="en-US" sz="2400" dirty="0" smtClean="0"/>
              <a:t>For more higher energies inelastic collision occurs.</a:t>
            </a:r>
          </a:p>
          <a:p>
            <a:pPr algn="just"/>
            <a:r>
              <a:rPr lang="en-US" sz="2400" dirty="0" smtClean="0"/>
              <a:t>For very-high energy electron energy of then are lost by electromagnetic emission</a:t>
            </a:r>
            <a:r>
              <a:rPr lang="en-US" sz="2400" u="sng" dirty="0" smtClean="0"/>
              <a:t>.</a:t>
            </a:r>
          </a:p>
          <a:p>
            <a:pPr algn="just"/>
            <a:r>
              <a:rPr lang="en-US" sz="2400" b="1" u="sng" dirty="0" smtClean="0"/>
              <a:t>Energy loss through inelastic scattering</a:t>
            </a:r>
            <a:r>
              <a:rPr lang="en-US" sz="2400" dirty="0" smtClean="0"/>
              <a:t>: energy loss by coulomb interaction with electrons of stopping material produces ionization of stopping material whereby electron get decelerated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i="1" u="sng" dirty="0" smtClean="0">
                <a:solidFill>
                  <a:srgbClr val="C00000"/>
                </a:solidFill>
              </a:rPr>
              <a:t>INTERACTION OF HIGH ENERGY ELECTRON WITH MATTER</a:t>
            </a:r>
            <a:endParaRPr lang="en-US" sz="2800" b="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sz="2400" b="1" u="sng" dirty="0" smtClean="0"/>
                  <a:t>Energy loss by emission of radiation: </a:t>
                </a:r>
                <a:r>
                  <a:rPr lang="en-US" sz="2400" dirty="0" smtClean="0"/>
                  <a:t>high speed charged particles passing close to nucleus of an atom get decelerated and will radiate electromagnetic energy .</a:t>
                </a:r>
              </a:p>
              <a:p>
                <a:pPr algn="just"/>
                <a:r>
                  <a:rPr lang="en-US" sz="2400" b="1" u="sng" dirty="0" smtClean="0"/>
                  <a:t>Range of electrons: </a:t>
                </a:r>
                <a:r>
                  <a:rPr lang="en-US" sz="2400" dirty="0" smtClean="0"/>
                  <a:t> the energy range from zero to maximum value which is characteristics of the element. Consider the case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particles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 smtClean="0"/>
              </a:p>
              <a:p>
                <a:pPr algn="just"/>
                <a:r>
                  <a:rPr lang="en-US" sz="2800" b="1" dirty="0"/>
                  <a:t>E</a:t>
                </a:r>
                <a:r>
                  <a:rPr lang="en-US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baseline="-25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800" b="1" baseline="-25000" dirty="0" smtClean="0"/>
                  <a:t> </a:t>
                </a:r>
                <a:r>
                  <a:rPr lang="en-US" sz="2800" b="1" dirty="0" smtClean="0"/>
                  <a:t>=</a:t>
                </a:r>
                <a:r>
                  <a:rPr lang="en-US" sz="2400" dirty="0" smtClean="0"/>
                  <a:t>average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particle</m:t>
                    </m:r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energy</a:t>
                </a:r>
              </a:p>
              <a:p>
                <a:pPr marL="109728" indent="0" algn="just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  <m:r>
                          <a:rPr lang="en-US" sz="2800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  <m:e>
                        <m:r>
                          <a:rPr lang="en-US" sz="2400" b="0" i="1" smtClean="0">
                            <a:latin typeface="Cambria Math"/>
                          </a:rPr>
                          <m:t>𝐸𝑁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sz="2400" dirty="0" smtClean="0"/>
                  <a:t>/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dirty="0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prstClr val="black"/>
                            </a:solidFill>
                          </a:rPr>
                          <m:t>E</m:t>
                        </m:r>
                        <m:r>
                          <a:rPr lang="en-US" sz="2800" i="1" baseline="-25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p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/>
                          </a:rPr>
                          <m:t>𝑑𝐸</m:t>
                        </m:r>
                      </m:e>
                    </m:nary>
                  </m:oMath>
                </a14:m>
                <a:r>
                  <a:rPr lang="en-US" sz="2400" dirty="0" smtClean="0"/>
                  <a:t>    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Where N(E) is no of particles having energy between E&amp; </a:t>
                </a:r>
                <a:r>
                  <a:rPr lang="en-US" sz="2400" dirty="0" err="1" smtClean="0"/>
                  <a:t>dE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229600" cy="4525963"/>
              </a:xfrm>
              <a:blipFill rotWithShape="1">
                <a:blip r:embed="rId2"/>
                <a:stretch>
                  <a:fillRect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6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US" b="1" u="sng" dirty="0" smtClean="0"/>
              <a:t>Heavy charged particles</a:t>
            </a:r>
          </a:p>
          <a:p>
            <a:pPr algn="just"/>
            <a:r>
              <a:rPr lang="en-US" sz="2400" dirty="0" smtClean="0"/>
              <a:t>Energy loss is by inelastic scattering. Emission of m electromagnetic energy occur only at the order of 1000eV</a:t>
            </a:r>
          </a:p>
          <a:p>
            <a:pPr algn="just"/>
            <a:r>
              <a:rPr lang="en-US" sz="2400" dirty="0" smtClean="0"/>
              <a:t>linear energy loss increases the particles slows down.</a:t>
            </a:r>
          </a:p>
          <a:p>
            <a:pPr marL="109728" indent="0" algn="just">
              <a:buNone/>
            </a:pPr>
            <a:r>
              <a:rPr lang="en-US" sz="2400" b="1" u="sng" dirty="0" smtClean="0"/>
              <a:t>NEUTRONS</a:t>
            </a:r>
          </a:p>
          <a:p>
            <a:pPr algn="just"/>
            <a:r>
              <a:rPr lang="en-US" sz="2400" dirty="0"/>
              <a:t>A</a:t>
            </a:r>
            <a:r>
              <a:rPr lang="en-US" sz="2400" dirty="0" smtClean="0"/>
              <a:t>s  they are not charged they don’t produce ionization directly, they interact with nuclei and products formed can produce ionization.</a:t>
            </a:r>
          </a:p>
          <a:p>
            <a:pPr algn="just"/>
            <a:endParaRPr lang="en-US" sz="2400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 smtClean="0"/>
                  <a:t>Based on energy </a:t>
                </a:r>
              </a:p>
              <a:p>
                <a:pPr marL="624078" lvl="0" indent="-514350">
                  <a:buClr>
                    <a:srgbClr val="2DA2BF"/>
                  </a:buClr>
                  <a:buFont typeface="+mj-lt"/>
                  <a:buAutoNum type="romanLcPeriod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Thermal </a:t>
                </a:r>
                <a:r>
                  <a:rPr lang="en-US" sz="2400" dirty="0">
                    <a:solidFill>
                      <a:prstClr val="black"/>
                    </a:solidFill>
                  </a:rPr>
                  <a:t>neutrons(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0.25eV)</a:t>
                </a:r>
              </a:p>
              <a:p>
                <a:pPr marL="624078" lvl="0" indent="-514350">
                  <a:buClr>
                    <a:srgbClr val="2DA2BF"/>
                  </a:buClr>
                  <a:buFont typeface="+mj-lt"/>
                  <a:buAutoNum type="romanLcPeriod"/>
                </a:pPr>
                <a:r>
                  <a:rPr lang="en-US" sz="2400" dirty="0" smtClean="0"/>
                  <a:t>Intermediate neutrons(0.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5eV-10keV)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624078" lvl="0" indent="-514350">
                  <a:buClr>
                    <a:srgbClr val="2DA2BF"/>
                  </a:buClr>
                  <a:buFont typeface="+mj-lt"/>
                  <a:buAutoNum type="romanLcPeriod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Fast neutrons(10keV-10MeV)</a:t>
                </a:r>
                <a:endParaRPr lang="en-US" sz="2400" dirty="0" smtClean="0"/>
              </a:p>
              <a:p>
                <a:pPr marL="624078" lvl="0" indent="-514350">
                  <a:buClr>
                    <a:srgbClr val="2DA2BF"/>
                  </a:buClr>
                  <a:buFont typeface="+mj-lt"/>
                  <a:buAutoNum type="romanLcPeriod"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Relativistic </a:t>
                </a:r>
                <a:r>
                  <a:rPr lang="en-US" sz="2400" dirty="0">
                    <a:solidFill>
                      <a:prstClr val="black"/>
                    </a:solidFill>
                  </a:rPr>
                  <a:t>neutrons(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eV)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800" b="1" i="1" u="sng" dirty="0">
                    <a:solidFill>
                      <a:srgbClr val="FF0000"/>
                    </a:solidFill>
                  </a:rPr>
                  <a:t>D</a:t>
                </a:r>
                <a:r>
                  <a:rPr lang="en-US" sz="2800" b="1" i="1" u="sng" dirty="0" smtClean="0">
                    <a:solidFill>
                      <a:srgbClr val="FF0000"/>
                    </a:solidFill>
                  </a:rPr>
                  <a:t>etection and measurement of radiation</a:t>
                </a:r>
              </a:p>
              <a:p>
                <a:pPr algn="just">
                  <a:buClr>
                    <a:srgbClr val="2DA2BF"/>
                  </a:buClr>
                </a:pPr>
                <a:r>
                  <a:rPr lang="en-US" sz="2400" dirty="0" smtClean="0"/>
                  <a:t>Becquerel  found that gases get ionized when exposed to radiations from radioactive substances.</a:t>
                </a:r>
              </a:p>
              <a:p>
                <a:pPr algn="just">
                  <a:buClr>
                    <a:srgbClr val="2DA2BF"/>
                  </a:buClr>
                </a:pPr>
                <a:r>
                  <a:rPr lang="en-US" sz="2400" dirty="0"/>
                  <a:t>R</a:t>
                </a:r>
                <a:r>
                  <a:rPr lang="en-US" sz="2400" dirty="0" smtClean="0"/>
                  <a:t>apidly moving particles can eject  orbital </a:t>
                </a:r>
                <a:r>
                  <a:rPr lang="en-US" sz="2400" dirty="0" err="1" smtClean="0"/>
                  <a:t>es</a:t>
                </a:r>
                <a:r>
                  <a:rPr lang="en-US" sz="2400" dirty="0" smtClean="0"/>
                  <a:t> generating (+</a:t>
                </a:r>
                <a:r>
                  <a:rPr lang="en-US" sz="2400" dirty="0" err="1" smtClean="0"/>
                  <a:t>ve</a:t>
                </a:r>
                <a:r>
                  <a:rPr lang="en-US" sz="2400" dirty="0" smtClean="0"/>
                  <a:t> ions),these can combine with other atoms or molecules forming –</a:t>
                </a:r>
                <a:r>
                  <a:rPr lang="en-US" sz="2400" dirty="0" err="1" smtClean="0"/>
                  <a:t>ve</a:t>
                </a:r>
                <a:r>
                  <a:rPr lang="en-US" sz="2400" dirty="0" smtClean="0"/>
                  <a:t> ions.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800" b="1" i="1" u="sng" dirty="0">
                  <a:solidFill>
                    <a:srgbClr val="FF0000"/>
                  </a:solidFill>
                </a:endParaRPr>
              </a:p>
              <a:p>
                <a:pPr marL="624078" indent="-514350">
                  <a:buFont typeface="+mj-lt"/>
                  <a:buAutoNum type="romanLcPeriod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  <a:blipFill rotWithShape="1">
                <a:blip r:embed="rId2"/>
                <a:stretch>
                  <a:fillRect l="-148" t="-1752" r="-1111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1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T</a:t>
            </a:r>
            <a:r>
              <a:rPr lang="en-US" sz="2400" dirty="0" smtClean="0"/>
              <a:t>hus ion pairs are generated</a:t>
            </a:r>
            <a:r>
              <a:rPr lang="en-US" dirty="0" smtClean="0"/>
              <a:t>.</a:t>
            </a:r>
          </a:p>
          <a:p>
            <a:pPr algn="just"/>
            <a:r>
              <a:rPr lang="en-US" sz="2400" dirty="0"/>
              <a:t>T</a:t>
            </a:r>
            <a:r>
              <a:rPr lang="en-US" sz="2400" dirty="0" smtClean="0"/>
              <a:t>he no of ion pairs formed per cm of the path of a moving charged particle in its path through a gas is called ionization.</a:t>
            </a:r>
          </a:p>
          <a:p>
            <a:pPr marL="109728" indent="0" algn="just">
              <a:buNone/>
            </a:pPr>
            <a:r>
              <a:rPr lang="en-US" sz="2400" b="1" u="sng" dirty="0" smtClean="0"/>
              <a:t>IONISATION CHAMBER</a:t>
            </a:r>
          </a:p>
          <a:p>
            <a:pPr marL="109728" indent="0" algn="just">
              <a:buNone/>
            </a:pPr>
            <a:r>
              <a:rPr lang="en-US" sz="2400" dirty="0" smtClean="0"/>
              <a:t>It consists of two electrodes separated by a gas filled space in which the incident radiation is applied to the electrodes.  Instruments fall into two categories. </a:t>
            </a:r>
          </a:p>
          <a:p>
            <a:pPr marL="624078" indent="-514350" algn="just">
              <a:buAutoNum type="romanLcParenBoth"/>
            </a:pPr>
            <a:r>
              <a:rPr lang="en-US" sz="2400" dirty="0" smtClean="0"/>
              <a:t>Non integrating or pulse type (ii) integrating type.</a:t>
            </a:r>
          </a:p>
          <a:p>
            <a:pPr marL="624078" indent="-514350" algn="just">
              <a:buAutoNum type="romanLcParenBoth"/>
            </a:pPr>
            <a:r>
              <a:rPr lang="en-US" sz="2400" dirty="0" smtClean="0"/>
              <a:t>If the response time of the system relative to the frequency  of arrival of ionizing particle is small, each pulse produced by an ionizing particle can be detected separately and counted.</a:t>
            </a:r>
          </a:p>
          <a:p>
            <a:pPr marL="109728" indent="0" algn="just">
              <a:buNone/>
            </a:pPr>
            <a:endParaRPr lang="en-US" dirty="0"/>
          </a:p>
          <a:p>
            <a:pPr marL="10972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It </a:t>
                </a:r>
                <a:r>
                  <a:rPr lang="en-US" sz="2400" dirty="0">
                    <a:solidFill>
                      <a:prstClr val="black"/>
                    </a:solidFill>
                  </a:rPr>
                  <a:t> contain a no of electronic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circuits which can sort out and count electronic pulses according to their sizes.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particles produce small ionization and so generate small pulses.</a:t>
                </a:r>
              </a:p>
              <a:p>
                <a:pPr algn="just"/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particles for different sources have different energies and hence will produce different ionization and different pulse heights.</a:t>
                </a:r>
              </a:p>
              <a:p>
                <a:pPr algn="just"/>
                <a:r>
                  <a:rPr lang="en-US" sz="2400" dirty="0">
                    <a:solidFill>
                      <a:prstClr val="black"/>
                    </a:solidFill>
                  </a:rPr>
                  <a:t>T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hus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particles from several radioelements in a mixture can be separated and counted independently &amp;simultaneously.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tx1"/>
                </a:solidFill>
              </a:rPr>
              <a:t>PULSE -HEIGHT ANALYSER</a:t>
            </a:r>
            <a:endParaRPr lang="en-US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Here the operational  voltage is set somewhat midway between </a:t>
            </a:r>
            <a:r>
              <a:rPr lang="en-US" sz="2400" dirty="0" err="1"/>
              <a:t>V</a:t>
            </a:r>
            <a:r>
              <a:rPr lang="en-US" sz="2400" dirty="0" err="1" smtClean="0"/>
              <a:t>s</a:t>
            </a:r>
            <a:r>
              <a:rPr lang="en-US" sz="2400" dirty="0" smtClean="0"/>
              <a:t> &amp; V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rather slightly left  towards the mid-point (V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).There are many designs.</a:t>
            </a:r>
          </a:p>
          <a:p>
            <a:pPr marL="109728" indent="0" algn="just">
              <a:buNone/>
            </a:pPr>
            <a:r>
              <a:rPr lang="en-US" sz="2400" b="1" u="sng" dirty="0" smtClean="0"/>
              <a:t>End-window counter</a:t>
            </a:r>
          </a:p>
          <a:p>
            <a:pPr marL="109728" indent="0" algn="just">
              <a:buNone/>
            </a:pPr>
            <a:r>
              <a:rPr lang="en-US" sz="2400" dirty="0" smtClean="0"/>
              <a:t>A thin tungsten wire is stretched along the axis of a metal or graphite coated glass cylinder.</a:t>
            </a:r>
          </a:p>
          <a:p>
            <a:pPr marL="109728" indent="0" algn="just">
              <a:buNone/>
            </a:pPr>
            <a:r>
              <a:rPr lang="en-US" sz="2400" dirty="0" smtClean="0"/>
              <a:t>Its bottom is covered with a thin foil of Al of 1 mg /cm2 thickness. Source absorbers are placed on a stand beneath a 20-25 thick lead castle surround the counter. Tube is filled with </a:t>
            </a:r>
            <a:r>
              <a:rPr lang="en-US" sz="2400" dirty="0" err="1" smtClean="0"/>
              <a:t>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Geiger-</a:t>
            </a:r>
            <a:r>
              <a:rPr lang="en-US" sz="3600" u="sng" dirty="0">
                <a:solidFill>
                  <a:srgbClr val="FF0000"/>
                </a:solidFill>
              </a:rPr>
              <a:t>M</a:t>
            </a:r>
            <a:r>
              <a:rPr lang="en-US" sz="3600" u="sng" dirty="0" smtClean="0">
                <a:solidFill>
                  <a:srgbClr val="FF0000"/>
                </a:solidFill>
              </a:rPr>
              <a:t>uller counter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algn="just"/>
            <a:r>
              <a:rPr lang="en-US" sz="2400" dirty="0" smtClean="0"/>
              <a:t>Also stability is affected by whether the no of protons and neutrons are even or odd.</a:t>
            </a:r>
          </a:p>
          <a:p>
            <a:pPr algn="just"/>
            <a:r>
              <a:rPr lang="en-US" sz="2400" dirty="0" smtClean="0"/>
              <a:t>Nuclei with even numbers of both protons and neutrons are found to be most stable.</a:t>
            </a:r>
          </a:p>
          <a:p>
            <a:pPr algn="just"/>
            <a:r>
              <a:rPr lang="en-US" sz="2400" dirty="0"/>
              <a:t>F</a:t>
            </a:r>
            <a:r>
              <a:rPr lang="en-US" sz="2400" dirty="0" smtClean="0"/>
              <a:t>or even-even nuclei the stability is maximum if the no of protons= no of neutrons.</a:t>
            </a:r>
          </a:p>
          <a:p>
            <a:pPr algn="just"/>
            <a:r>
              <a:rPr lang="en-US" sz="2400" dirty="0" smtClean="0"/>
              <a:t>The no of nuclei with either N or Z odd is about   1/3 </a:t>
            </a:r>
            <a:r>
              <a:rPr lang="en-US" sz="2400" baseline="30000" dirty="0" err="1" smtClean="0"/>
              <a:t>rd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those with both are even.</a:t>
            </a:r>
          </a:p>
          <a:p>
            <a:pPr algn="just"/>
            <a:r>
              <a:rPr lang="en-US" sz="2400" dirty="0" smtClean="0"/>
              <a:t>In the odd-odd case  stability is very less</a:t>
            </a:r>
            <a:r>
              <a:rPr lang="en-US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4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690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>
                <a:solidFill>
                  <a:prstClr val="black"/>
                </a:solidFill>
                <a:ea typeface="+mj-ea"/>
                <a:cs typeface="+mj-cs"/>
              </a:rPr>
              <a:t>The liquid </a:t>
            </a:r>
            <a:r>
              <a:rPr lang="en-US" sz="2400" b="1" u="sng" dirty="0" smtClean="0">
                <a:solidFill>
                  <a:prstClr val="black"/>
                </a:solidFill>
                <a:ea typeface="+mj-ea"/>
                <a:cs typeface="+mj-cs"/>
              </a:rPr>
              <a:t>counter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Used to find the activity of liquids.</a:t>
            </a:r>
          </a:p>
          <a:p>
            <a:pPr algn="just"/>
            <a:r>
              <a:rPr lang="en-US" sz="2400" dirty="0" smtClean="0"/>
              <a:t>Two co-axial glass tubes are sealed at the bottom.</a:t>
            </a:r>
          </a:p>
          <a:p>
            <a:pPr algn="just"/>
            <a:r>
              <a:rPr lang="en-US" sz="2400" dirty="0" smtClean="0"/>
              <a:t>The inner tube ids filled with </a:t>
            </a:r>
            <a:r>
              <a:rPr lang="en-US" sz="2400" dirty="0" err="1" smtClean="0"/>
              <a:t>Ar</a:t>
            </a:r>
            <a:r>
              <a:rPr lang="en-US" sz="2400" dirty="0" smtClean="0"/>
              <a:t> and a halogen.</a:t>
            </a:r>
          </a:p>
          <a:p>
            <a:pPr algn="just"/>
            <a:r>
              <a:rPr lang="en-US" sz="2400" dirty="0" smtClean="0"/>
              <a:t>A tungsten wire is stretched along the axis of the inner tube.</a:t>
            </a:r>
          </a:p>
          <a:p>
            <a:pPr algn="just"/>
            <a:r>
              <a:rPr lang="en-US" sz="2400" dirty="0" smtClean="0"/>
              <a:t>The inner wall of  gas-filled tube is silvered and serves as cathode which is earthed.</a:t>
            </a:r>
          </a:p>
          <a:p>
            <a:pPr algn="just"/>
            <a:r>
              <a:rPr lang="en-US" sz="2400" dirty="0" smtClean="0"/>
              <a:t>The annulus is filled with 5-10cm3 of liquid whose activity is to be measured.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66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 smtClean="0"/>
              <a:t>Scintillation counter</a:t>
            </a:r>
          </a:p>
          <a:p>
            <a:pPr algn="just"/>
            <a:r>
              <a:rPr lang="en-US" sz="2400" dirty="0" smtClean="0"/>
              <a:t>Scintillation counting is an effective method of counting.</a:t>
            </a:r>
          </a:p>
          <a:p>
            <a:pPr algn="just"/>
            <a:r>
              <a:rPr lang="en-US" sz="2400" dirty="0" smtClean="0"/>
              <a:t>Certain compound which produce scintillation when exposed ionizing radiation are transparent to the light they emit. So large quantities of scintillators can be used which ensures higher interaction an d higher efficiency.</a:t>
            </a:r>
          </a:p>
          <a:p>
            <a:pPr algn="just"/>
            <a:r>
              <a:rPr lang="en-US" sz="2400" dirty="0" smtClean="0"/>
              <a:t>The light produced from a single scintillation is too feeble to measure .Hence a photomultiplier tube can be used.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9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Most of them contains condensed </a:t>
                </a:r>
                <a:r>
                  <a:rPr lang="en-US" sz="2400" dirty="0" err="1" smtClean="0"/>
                  <a:t>benzenoid</a:t>
                </a:r>
                <a:r>
                  <a:rPr lang="en-US" sz="2400" dirty="0" smtClean="0"/>
                  <a:t> systems.</a:t>
                </a:r>
              </a:p>
              <a:p>
                <a:pPr algn="just"/>
                <a:r>
                  <a:rPr lang="en-US" sz="2400" dirty="0" smtClean="0"/>
                  <a:t>Here the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electrons extend above and below the plane of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systems.</a:t>
                </a:r>
              </a:p>
              <a:p>
                <a:pPr algn="just"/>
                <a:r>
                  <a:rPr lang="en-US" sz="2400" dirty="0" smtClean="0"/>
                  <a:t>Transition between the easily excited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 states yield the luminescence for scintillation activity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Organic scintillators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561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The action of ionizing radiation in water is of special interest because of the importance of aqueous systems in radiation  biology  and reaction technology.</a:t>
                </a:r>
              </a:p>
              <a:p>
                <a:pPr algn="just"/>
                <a:r>
                  <a:rPr lang="en-US" sz="2400" dirty="0"/>
                  <a:t>E</a:t>
                </a:r>
                <a:r>
                  <a:rPr lang="en-US" sz="2400" dirty="0" smtClean="0"/>
                  <a:t>arly works showed that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>  particles decompose into hydrogen and oxygen and part of oxygen remain in solution as H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O</a:t>
                </a:r>
                <a:r>
                  <a:rPr lang="en-US" sz="2400" baseline="-25000" dirty="0" smtClean="0"/>
                  <a:t>2.</a:t>
                </a:r>
              </a:p>
              <a:p>
                <a:pPr algn="just"/>
                <a:r>
                  <a:rPr lang="en-US" sz="2400" dirty="0" err="1" smtClean="0"/>
                  <a:t>Debierere</a:t>
                </a:r>
                <a:r>
                  <a:rPr lang="en-US" sz="2400" dirty="0" smtClean="0"/>
                  <a:t> suggested that free radicals are responsible for the chemical action of radiation.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u="sng" dirty="0" smtClean="0">
                <a:solidFill>
                  <a:srgbClr val="C00000"/>
                </a:solidFill>
              </a:rPr>
              <a:t>RADIOLYSIS OF WATER AND AQUEOUS SOLUTIONS.</a:t>
            </a:r>
            <a:endParaRPr lang="en-US" sz="3200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609600"/>
                <a:ext cx="8229600" cy="5257800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en-US" sz="3600" b="1" u="sng" dirty="0" smtClean="0"/>
                  <a:t>water vapor</a:t>
                </a:r>
              </a:p>
              <a:p>
                <a:pPr algn="just"/>
                <a:r>
                  <a:rPr lang="en-US" sz="2800" dirty="0"/>
                  <a:t>I</a:t>
                </a:r>
                <a:r>
                  <a:rPr lang="en-US" sz="2800" dirty="0" smtClean="0"/>
                  <a:t>t is the simplest aqueous system.</a:t>
                </a:r>
              </a:p>
              <a:p>
                <a:pPr algn="just"/>
                <a:r>
                  <a:rPr lang="en-US" sz="2800" dirty="0" smtClean="0"/>
                  <a:t>The major ionic species detected in water vapor as obtained from mass spectrometry are, H-,O-,H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,H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O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,OH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,O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,H</a:t>
                </a:r>
                <a:r>
                  <a:rPr lang="en-US" sz="2800" baseline="30000" dirty="0" smtClean="0"/>
                  <a:t>+</a:t>
                </a:r>
              </a:p>
              <a:p>
                <a:pPr algn="just"/>
                <a:r>
                  <a:rPr lang="en-US" sz="2800" dirty="0" smtClean="0"/>
                  <a:t> The reactions leading to the formation of these species are,</a:t>
                </a:r>
              </a:p>
              <a:p>
                <a:pPr marL="109728" indent="0" algn="just">
                  <a:buNone/>
                </a:pPr>
                <a:endParaRPr lang="en-US" sz="2800" dirty="0" smtClean="0"/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</a:t>
                </a:r>
                <a:r>
                  <a:rPr lang="en-US" sz="3100" dirty="0" smtClean="0"/>
                  <a:t>(</a:t>
                </a:r>
                <a14:m>
                  <m:oMath xmlns:m="http://schemas.openxmlformats.org/officeDocument/2006/math">
                    <m:r>
                      <a:rPr lang="en-US" sz="310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3100" dirty="0" smtClean="0"/>
                  <a:t> or e-)+H</a:t>
                </a:r>
                <a:r>
                  <a:rPr lang="en-US" sz="3100" baseline="-25000" dirty="0" smtClean="0"/>
                  <a:t>2</a:t>
                </a:r>
                <a:r>
                  <a:rPr lang="en-US" sz="3100" dirty="0" smtClean="0"/>
                  <a:t>O</a:t>
                </a:r>
                <a14:m>
                  <m:oMath xmlns:m="http://schemas.openxmlformats.org/officeDocument/2006/math">
                    <m:r>
                      <a:rPr lang="en-US" sz="31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1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3100" baseline="30000" dirty="0" smtClean="0">
                    <a:solidFill>
                      <a:prstClr val="black"/>
                    </a:solidFill>
                  </a:rPr>
                  <a:t>+ </a:t>
                </a:r>
                <a:r>
                  <a:rPr lang="en-US" sz="3100" dirty="0" smtClean="0">
                    <a:solidFill>
                      <a:prstClr val="black"/>
                    </a:solidFill>
                  </a:rPr>
                  <a:t>+e-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3100" dirty="0">
                    <a:solidFill>
                      <a:prstClr val="black"/>
                    </a:solidFill>
                  </a:rPr>
                  <a:t> </a:t>
                </a:r>
                <a:r>
                  <a:rPr lang="en-US" sz="3100" dirty="0" smtClean="0">
                    <a:solidFill>
                      <a:prstClr val="black"/>
                    </a:solidFill>
                  </a:rPr>
                  <a:t>   e- +H</a:t>
                </a:r>
                <a:r>
                  <a:rPr lang="en-US" sz="31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3100" dirty="0" smtClean="0">
                    <a:solidFill>
                      <a:prstClr val="black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sz="31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1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31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3100" dirty="0" smtClean="0">
                    <a:solidFill>
                      <a:prstClr val="black"/>
                    </a:solidFill>
                  </a:rPr>
                  <a:t>+2e-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100" b="0" i="0" dirty="0" smtClean="0">
                        <a:solidFill>
                          <a:prstClr val="black"/>
                        </a:solidFill>
                      </a:rPr>
                      <m:t>    </m:t>
                    </m:r>
                    <m:r>
                      <m:rPr>
                        <m:nor/>
                      </m:rPr>
                      <a:rPr lang="en-US" sz="3100" b="0" i="0" dirty="0" smtClean="0">
                        <a:solidFill>
                          <a:prstClr val="black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3100" b="0" i="0" baseline="30000" dirty="0" smtClean="0">
                        <a:solidFill>
                          <a:prstClr val="black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3100" b="0" i="0" dirty="0" smtClean="0">
                        <a:solidFill>
                          <a:prstClr val="black"/>
                        </a:solidFill>
                      </a:rPr>
                      <m:t>+ 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1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1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31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3100" baseline="30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31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31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3100" b="1" i="0" baseline="30000" dirty="0" smtClean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3100" b="1" baseline="30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100" b="1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3100" dirty="0" smtClean="0">
                    <a:solidFill>
                      <a:prstClr val="black"/>
                    </a:solidFill>
                  </a:rPr>
                  <a:t>OH</a:t>
                </a:r>
                <a:r>
                  <a:rPr lang="en-US" sz="3100" baseline="30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3100" baseline="300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31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09600"/>
                <a:ext cx="8229600" cy="5257800"/>
              </a:xfrm>
              <a:blipFill rotWithShape="1">
                <a:blip r:embed="rId2"/>
                <a:stretch>
                  <a:fillRect l="-444" t="-2665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3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57200"/>
                <a:ext cx="8229600" cy="5592763"/>
              </a:xfrm>
            </p:spPr>
            <p:txBody>
              <a:bodyPr/>
              <a:lstStyle/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+OH</a:t>
                </a:r>
                <a:r>
                  <a:rPr lang="en-US" sz="2400" b="1" baseline="30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+e-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O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e-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 OH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+H</a:t>
                </a:r>
                <a:r>
                  <a:rPr lang="en-US" sz="2400" b="1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+2e- 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i="0" baseline="30000" dirty="0" smtClean="0">
                        <a:solidFill>
                          <a:prstClr val="black"/>
                        </a:solidFill>
                      </a:rPr>
                      <m:t>+</m:t>
                    </m:r>
                  </m:oMath>
                </a14:m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 OH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</a:rPr>
                  <a:t> +2e-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−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2H</a:t>
                </a:r>
                <a:r>
                  <a:rPr lang="en-US" sz="2400" b="1" baseline="300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</a:rPr>
                  <a:t> +2e-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b="1" u="sng" dirty="0" smtClean="0">
                    <a:solidFill>
                      <a:prstClr val="black"/>
                    </a:solidFill>
                  </a:rPr>
                  <a:t>WATER (Liquid)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Because of greater density of liquid water than water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vapour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,the ions and excited molecules are closer together here.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600" dirty="0">
                    <a:solidFill>
                      <a:prstClr val="black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 or e-)+H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600" dirty="0">
                    <a:solidFill>
                      <a:prstClr val="black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6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6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600" dirty="0">
                    <a:solidFill>
                      <a:prstClr val="black"/>
                    </a:solidFill>
                  </a:rPr>
                  <a:t>+e-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600" dirty="0">
                    <a:solidFill>
                      <a:prstClr val="black"/>
                    </a:solidFill>
                  </a:rPr>
                  <a:t>    e- +H</a:t>
                </a:r>
                <a:r>
                  <a:rPr lang="en-US" sz="26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600" dirty="0">
                    <a:solidFill>
                      <a:prstClr val="black"/>
                    </a:solidFill>
                  </a:rPr>
                  <a:t>O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6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6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600" dirty="0">
                    <a:solidFill>
                      <a:prstClr val="black"/>
                    </a:solidFill>
                  </a:rPr>
                  <a:t>+2e-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   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en-US" sz="2600" baseline="30000" dirty="0">
                        <a:solidFill>
                          <a:prstClr val="black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+ 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6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6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600" baseline="30000" dirty="0">
                    <a:solidFill>
                      <a:prstClr val="black"/>
                    </a:solidFill>
                  </a:rPr>
                  <a:t>+ +</a:t>
                </a:r>
                <a:r>
                  <a:rPr lang="en-US" sz="2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6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6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6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600" dirty="0">
                    <a:solidFill>
                      <a:prstClr val="black"/>
                    </a:solidFill>
                  </a:rPr>
                  <a:t>OH</a:t>
                </a:r>
                <a:r>
                  <a:rPr lang="en-US" sz="2600" baseline="30000" dirty="0">
                    <a:solidFill>
                      <a:prstClr val="black"/>
                    </a:solidFill>
                  </a:rPr>
                  <a:t>.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b="1" baseline="300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b="1" baseline="-250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2400" b="1" baseline="30000" dirty="0" smtClean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1000" baseline="30000" dirty="0">
                  <a:solidFill>
                    <a:prstClr val="black"/>
                  </a:solidFill>
                </a:endParaRP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endParaRPr lang="en-US" sz="1000" dirty="0">
                  <a:solidFill>
                    <a:prstClr val="black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57200"/>
                <a:ext cx="8229600" cy="5592763"/>
              </a:xfrm>
              <a:blipFill rotWithShape="1">
                <a:blip r:embed="rId2"/>
                <a:stretch>
                  <a:fillRect t="-763" r="-1111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09600"/>
                <a:ext cx="8229600" cy="4983163"/>
              </a:xfrm>
            </p:spPr>
            <p:txBody>
              <a:bodyPr/>
              <a:lstStyle/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+OH</a:t>
                </a:r>
                <a:r>
                  <a:rPr lang="en-US" sz="2400" b="1" baseline="30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+e-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O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e-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400" b="1" baseline="30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>
                    <a:solidFill>
                      <a:prstClr val="black"/>
                    </a:solidFill>
                  </a:rPr>
                  <a:t> OH</a:t>
                </a:r>
                <a:r>
                  <a:rPr lang="en-US" sz="2400" b="1" baseline="300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dirty="0" smtClean="0"/>
                  <a:t>2</a:t>
                </a:r>
                <a:r>
                  <a:rPr lang="en-US" sz="2400" dirty="0">
                    <a:solidFill>
                      <a:prstClr val="black"/>
                    </a:solidFill>
                  </a:rPr>
                  <a:t> e- </a:t>
                </a:r>
                <a:r>
                  <a:rPr lang="en-US" sz="2400" baseline="-25000" dirty="0" err="1" smtClean="0">
                    <a:solidFill>
                      <a:prstClr val="black"/>
                    </a:solidFill>
                  </a:rPr>
                  <a:t>aq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+2OH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-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2OH</a:t>
                </a:r>
                <a:r>
                  <a:rPr lang="en-US" sz="2400" b="1" baseline="300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r>
                  <a:rPr lang="en-US" sz="2400" baseline="30000" dirty="0">
                    <a:solidFill>
                      <a:prstClr val="black"/>
                    </a:solidFill>
                  </a:rPr>
                  <a:t> </a:t>
                </a:r>
                <a:endParaRPr lang="en-US" sz="2400" b="1" baseline="30000" dirty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r>
                  <a:rPr lang="en-US" sz="2400" dirty="0"/>
                  <a:t>T</a:t>
                </a:r>
                <a:r>
                  <a:rPr lang="en-US" sz="2400" dirty="0" smtClean="0"/>
                  <a:t>he</a:t>
                </a:r>
                <a:r>
                  <a:rPr lang="en-US" sz="2400" baseline="-25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and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are the molecular  products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H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prstClr val="black"/>
                        </a:solidFill>
                      </a:rPr>
                      <m:t>.</m:t>
                    </m:r>
                  </m:oMath>
                </a14:m>
                <a:r>
                  <a:rPr lang="en-US" sz="2400" dirty="0" smtClean="0"/>
                  <a:t> and </a:t>
                </a:r>
                <a:r>
                  <a:rPr lang="en-US" sz="2400" dirty="0">
                    <a:solidFill>
                      <a:prstClr val="black"/>
                    </a:solidFill>
                  </a:rPr>
                  <a:t>OH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are the radical products</a:t>
                </a:r>
              </a:p>
              <a:p>
                <a:pPr marL="109728" indent="0" algn="just">
                  <a:buNone/>
                </a:pPr>
                <a:r>
                  <a:rPr lang="en-US" sz="2400" b="1" u="sng" dirty="0" smtClean="0">
                    <a:solidFill>
                      <a:prstClr val="black"/>
                    </a:solidFill>
                  </a:rPr>
                  <a:t>LET-Linear energy transfer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It is defined as the linear rate of l</a:t>
                </a:r>
                <a:r>
                  <a:rPr lang="en-US" sz="2400" dirty="0">
                    <a:solidFill>
                      <a:prstClr val="black"/>
                    </a:solidFill>
                  </a:rPr>
                  <a:t>oss of energy by an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ionizing particle traversing </a:t>
                </a:r>
                <a:r>
                  <a:rPr lang="en-US" sz="2400" dirty="0">
                    <a:solidFill>
                      <a:prstClr val="black"/>
                    </a:solidFill>
                  </a:rPr>
                  <a:t>a  material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medium</a:t>
                </a:r>
                <a:r>
                  <a:rPr lang="en-US" sz="2400" b="1" u="sng" dirty="0" smtClean="0">
                    <a:solidFill>
                      <a:prstClr val="black"/>
                    </a:solidFill>
                  </a:rPr>
                  <a:t>.</a:t>
                </a:r>
                <a:endParaRPr lang="en-US" sz="2400" b="1" u="sng" dirty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its value is total energy of the particle divided by its path length.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09600"/>
                <a:ext cx="8229600" cy="4983163"/>
              </a:xfrm>
              <a:blipFill rotWithShape="1">
                <a:blip r:embed="rId2"/>
                <a:stretch>
                  <a:fillRect t="-857" r="-1111" b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4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sz="2400" dirty="0" smtClean="0"/>
                  <a:t>For low LET radiation  the  radical yield is high and molecular product yield is low. </a:t>
                </a:r>
              </a:p>
              <a:p>
                <a:pPr marL="109728" indent="0" algn="just">
                  <a:buNone/>
                </a:pPr>
                <a:r>
                  <a:rPr lang="en-US" sz="2400" b="1" u="sng" dirty="0"/>
                  <a:t>T</a:t>
                </a:r>
                <a:r>
                  <a:rPr lang="en-US" sz="2400" b="1" u="sng" dirty="0" smtClean="0"/>
                  <a:t>he hydroxyl radical</a:t>
                </a:r>
              </a:p>
              <a:p>
                <a:pPr marL="109728" indent="0" algn="just"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t is one of the most powerful oxidizing agent with a standard oxidation potential of +2.7 v in acidic medium and 1.8v in neutral solution</a:t>
                </a:r>
                <a:r>
                  <a:rPr lang="en-US" sz="2400" b="1" u="sng" dirty="0" smtClean="0"/>
                  <a:t>.</a:t>
                </a:r>
              </a:p>
              <a:p>
                <a:pPr marL="109728" indent="0" algn="just">
                  <a:buNone/>
                </a:pPr>
                <a:r>
                  <a:rPr lang="en-US" sz="2400" b="1" u="sng" dirty="0" smtClean="0"/>
                  <a:t>Ferrous </a:t>
                </a:r>
                <a:r>
                  <a:rPr lang="en-US" sz="2400" b="1" u="sng" dirty="0" err="1" smtClean="0"/>
                  <a:t>sulphate</a:t>
                </a:r>
                <a:r>
                  <a:rPr lang="en-US" sz="2400" b="1" u="sng" dirty="0" smtClean="0"/>
                  <a:t> solution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It is the </a:t>
                </a:r>
                <a:r>
                  <a:rPr lang="en-US" sz="2400" dirty="0" err="1" smtClean="0"/>
                  <a:t>fricke</a:t>
                </a:r>
                <a:r>
                  <a:rPr lang="en-US" sz="2400" dirty="0" smtClean="0"/>
                  <a:t> dosimeter solution.</a:t>
                </a:r>
              </a:p>
              <a:p>
                <a:pPr marL="109728" indent="0" algn="just">
                  <a:buNone/>
                </a:pPr>
                <a:r>
                  <a:rPr lang="en-US" sz="2400" dirty="0" smtClean="0"/>
                  <a:t>Fe </a:t>
                </a:r>
                <a:r>
                  <a:rPr lang="en-US" sz="2400" baseline="30000" dirty="0" smtClean="0"/>
                  <a:t>2+ </a:t>
                </a:r>
                <a:r>
                  <a:rPr lang="en-US" sz="2400" dirty="0" smtClean="0"/>
                  <a:t>+OH</a:t>
                </a:r>
                <a:r>
                  <a:rPr lang="en-US" sz="2400" baseline="30000" dirty="0" smtClean="0"/>
                  <a:t>.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𝐹𝑒</m:t>
                    </m:r>
                    <m:r>
                      <a:rPr lang="en-US" sz="2400" b="0" i="1" baseline="30000" smtClean="0">
                        <a:latin typeface="Cambria Math"/>
                        <a:ea typeface="Cambria Math"/>
                      </a:rPr>
                      <m:t>3+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endParaRPr lang="en-US" sz="2400" dirty="0" smtClean="0"/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Fe 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2+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+H2O2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𝐹𝑒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𝑂𝐻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+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OH</a:t>
                </a:r>
              </a:p>
              <a:p>
                <a:pPr marL="109728" lvl="0" indent="0" algn="just">
                  <a:buClr>
                    <a:srgbClr val="2DA2BF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.</a:t>
                </a:r>
                <a:r>
                  <a:rPr lang="en-US" sz="2400" dirty="0">
                    <a:solidFill>
                      <a:prstClr val="black"/>
                    </a:solidFill>
                  </a:rPr>
                  <a:t> +O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HO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.</a:t>
                </a:r>
                <a:endParaRPr lang="en-US" sz="2400" baseline="30000" dirty="0">
                  <a:solidFill>
                    <a:prstClr val="black"/>
                  </a:solidFill>
                </a:endParaRPr>
              </a:p>
              <a:p>
                <a:pPr marL="109728" indent="0" algn="just">
                  <a:buNone/>
                </a:pPr>
                <a:endParaRPr lang="en-US" sz="2400" dirty="0" smtClean="0"/>
              </a:p>
              <a:p>
                <a:pPr marL="109728" indent="0" algn="just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111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HO</a:t>
                </a:r>
                <a:r>
                  <a:rPr lang="en-US" sz="2400" baseline="-25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.+</a:t>
                </a:r>
                <a:r>
                  <a:rPr lang="en-US" sz="2400" dirty="0">
                    <a:solidFill>
                      <a:prstClr val="black"/>
                    </a:solidFill>
                  </a:rPr>
                  <a:t> Fe 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2+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𝐹𝑒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𝐻𝑂</m:t>
                    </m:r>
                    <m:r>
                      <a:rPr lang="en-US" sz="2400" b="0" i="1" baseline="300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𝐻𝑂</m:t>
                    </m:r>
                    <m:r>
                      <a:rPr lang="en-US" sz="2400" i="1" baseline="30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2−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+  </a:t>
                </a:r>
                <a:r>
                  <a:rPr lang="en-US" sz="2400" dirty="0">
                    <a:solidFill>
                      <a:prstClr val="black"/>
                    </a:solidFill>
                  </a:rPr>
                  <a:t>H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</a:p>
              <a:p>
                <a:pPr marL="109728" indent="0">
                  <a:buNone/>
                </a:pPr>
                <a:r>
                  <a:rPr lang="en-US" sz="2400" b="1" u="sng" dirty="0" smtClean="0">
                    <a:solidFill>
                      <a:prstClr val="black"/>
                    </a:solidFill>
                    <a:ea typeface="Cambria Math"/>
                  </a:rPr>
                  <a:t>FRICKE (FERROUIS SULPHATE DOSIMETER)</a:t>
                </a:r>
              </a:p>
              <a:p>
                <a:pPr marL="109728" indent="0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The reaction is the oxidation of an acidic solution of FeSO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ea typeface="Cambria Math"/>
                  </a:rPr>
                  <a:t>4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to Fe</a:t>
                </a:r>
                <a:r>
                  <a:rPr lang="en-US" sz="2400" baseline="30000" dirty="0" smtClean="0">
                    <a:solidFill>
                      <a:prstClr val="black"/>
                    </a:solidFill>
                    <a:ea typeface="Cambria Math"/>
                  </a:rPr>
                  <a:t>3+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in presence of oxygen and in presence of radiation.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b="1" u="sng" dirty="0" smtClean="0">
                    <a:solidFill>
                      <a:prstClr val="black"/>
                    </a:solidFill>
                    <a:ea typeface="Cambria Math"/>
                  </a:rPr>
                  <a:t>CERIC SULPHATE DOSIMETER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U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nder the influence of radiation ceric ions arte reduced to </a:t>
                </a:r>
                <a:r>
                  <a:rPr lang="en-US" sz="2400" dirty="0" err="1" smtClean="0">
                    <a:solidFill>
                      <a:prstClr val="black"/>
                    </a:solidFill>
                    <a:ea typeface="Cambria Math"/>
                  </a:rPr>
                  <a:t>cerous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ion .</a:t>
                </a:r>
              </a:p>
              <a:p>
                <a:pPr marL="109728" lvl="0" indent="0">
                  <a:buClr>
                    <a:srgbClr val="2DA2BF"/>
                  </a:buClr>
                  <a:buNone/>
                </a:pPr>
                <a:endParaRPr lang="en-US" sz="24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t="-943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4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Thanks………</a:t>
            </a:r>
            <a:endParaRPr lang="en-US" sz="9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332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00B050"/>
                </a:solidFill>
              </a:rPr>
              <a:t>Liquid drop model</a:t>
            </a:r>
          </a:p>
          <a:p>
            <a:pPr marL="109728" indent="0">
              <a:buNone/>
            </a:pPr>
            <a:endParaRPr lang="en-US" b="1" i="1" u="sng" dirty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Developed by </a:t>
            </a:r>
            <a:r>
              <a:rPr lang="en-US" sz="2400" dirty="0" err="1"/>
              <a:t>N</a:t>
            </a:r>
            <a:r>
              <a:rPr lang="en-US" sz="2400" dirty="0" err="1" smtClean="0"/>
              <a:t>iels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ohr and Wheeler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N</a:t>
            </a:r>
            <a:r>
              <a:rPr lang="en-US" sz="2400" dirty="0" smtClean="0"/>
              <a:t>ucleus is treated as a homogenous entity consisting of certain no of protons and neutrons.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Each nucleon interacts strongly with adjacent nucleons just as do the molecule in a liquid drop model.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/>
              <a:t>B</a:t>
            </a:r>
            <a:r>
              <a:rPr lang="en-US" sz="2400" dirty="0" smtClean="0"/>
              <a:t>oth liquid drop and nucleus are incompressible and homogenous density charge etc. are the same throughout the nucleus except only at surface boundaries.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Nuclear models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u="sng" dirty="0">
                <a:solidFill>
                  <a:srgbClr val="00B050"/>
                </a:solidFill>
              </a:rPr>
              <a:t>Nuclear </a:t>
            </a:r>
            <a:r>
              <a:rPr lang="en-US" b="1" i="1" u="sng">
                <a:solidFill>
                  <a:srgbClr val="00B050"/>
                </a:solidFill>
              </a:rPr>
              <a:t>shell </a:t>
            </a:r>
            <a:r>
              <a:rPr lang="en-US" b="1" i="1" u="sng" smtClean="0">
                <a:solidFill>
                  <a:srgbClr val="00B050"/>
                </a:solidFill>
              </a:rPr>
              <a:t>model</a:t>
            </a:r>
          </a:p>
          <a:p>
            <a:pPr marL="109728" indent="0">
              <a:buNone/>
            </a:pPr>
            <a:endParaRPr lang="en-US" b="1" i="1" u="sng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Nucleons are distributed in a serious of discrete energy levels satisfying certain quantum mechanical conditions.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Protons and neutrons have their own separate shells.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Neutrons as well as protons are  believed to pair among themselves.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These paired nucleons are packed into separate shells within the nucleus.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No of nucleons in each shell is determined by quantum rules.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b="1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A completely filled shell represents a particularly stable configuration of low energy.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Orbit of a nucleon is analogues to the quantum state of an electron in the outer sphere.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Orbit of a nucleon is determined by the nuclear potential which is the average total effect of interaction of all the nucleons with one another.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Two type of potential fields are if interest.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In the first the potential is assumed to be of square well form. Other one is of harmonic oscillator type.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92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00B050"/>
                </a:solidFill>
              </a:rPr>
              <a:t>The </a:t>
            </a:r>
            <a:r>
              <a:rPr lang="en-US" b="1" i="1" u="sng" dirty="0" err="1" smtClean="0">
                <a:solidFill>
                  <a:srgbClr val="00B050"/>
                </a:solidFill>
              </a:rPr>
              <a:t>fermi</a:t>
            </a:r>
            <a:r>
              <a:rPr lang="en-US" b="1" i="1" u="sng" dirty="0" smtClean="0">
                <a:solidFill>
                  <a:srgbClr val="00B050"/>
                </a:solidFill>
              </a:rPr>
              <a:t> gas model</a:t>
            </a:r>
          </a:p>
          <a:p>
            <a:pPr marL="109728" indent="0">
              <a:buNone/>
            </a:pPr>
            <a:endParaRPr lang="en-US" b="1" i="1" u="sng" dirty="0" smtClean="0">
              <a:solidFill>
                <a:srgbClr val="00B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Nucleus is treated as a whole, disregarding independent motion of nucleons.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 concept of nuclear potential well is retained.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Each level starting from the bottom  is completely filled.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/>
              <a:t>The nucleus is said to be in its lowest energy level resembling a gas at 0 K.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/>
              <a:t>When excited some nucleons may get promoted to levels above </a:t>
            </a:r>
            <a:r>
              <a:rPr lang="en-US" dirty="0" err="1"/>
              <a:t>fermi</a:t>
            </a:r>
            <a:r>
              <a:rPr lang="en-US" dirty="0"/>
              <a:t> </a:t>
            </a:r>
            <a:r>
              <a:rPr lang="en-US" dirty="0" smtClean="0"/>
              <a:t>level.</a:t>
            </a:r>
            <a:endParaRPr lang="en-US" dirty="0"/>
          </a:p>
          <a:p>
            <a:pPr marL="109728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As the energy of excitation increases excitation to higher levels also increases.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It is similar to the kinetic motion of a gas, here level density is considered at high energy of excitation.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400" dirty="0" smtClean="0"/>
              <a:t>Level density=no of permitted levels between energy ℇ and </a:t>
            </a:r>
            <a:r>
              <a:rPr lang="en-US" sz="2400" dirty="0" err="1" smtClean="0"/>
              <a:t>ℇ+dℇ</a:t>
            </a:r>
            <a:endParaRPr lang="en-US" sz="2400" dirty="0" smtClean="0"/>
          </a:p>
          <a:p>
            <a:pPr algn="just">
              <a:buFont typeface="Wingdings" pitchFamily="2" charset="2"/>
              <a:buChar char="v"/>
            </a:pPr>
            <a:endParaRPr lang="en-US" sz="2400" dirty="0" smtClean="0"/>
          </a:p>
          <a:p>
            <a:pPr marL="109728" indent="0" algn="just">
              <a:buNone/>
            </a:pPr>
            <a:r>
              <a:rPr lang="en-US" sz="2400" dirty="0" smtClean="0"/>
              <a:t>          </a:t>
            </a:r>
            <a:r>
              <a:rPr lang="el-GR" sz="2400" dirty="0" smtClean="0"/>
              <a:t>ρ</a:t>
            </a:r>
            <a:r>
              <a:rPr lang="en-US" sz="2400" dirty="0" smtClean="0"/>
              <a:t>(ℇ)=C e</a:t>
            </a:r>
            <a:r>
              <a:rPr lang="en-US" sz="2400" baseline="30000" dirty="0" smtClean="0"/>
              <a:t>2-(</a:t>
            </a:r>
            <a:r>
              <a:rPr lang="el-GR" sz="2400" baseline="30000" dirty="0" smtClean="0"/>
              <a:t>α</a:t>
            </a:r>
            <a:r>
              <a:rPr lang="en-US" sz="2400" baseline="30000" dirty="0" smtClean="0"/>
              <a:t>ℇ)1/2</a:t>
            </a:r>
          </a:p>
          <a:p>
            <a:pPr marL="109728" indent="0" algn="just">
              <a:buNone/>
            </a:pPr>
            <a:r>
              <a:rPr lang="en-US" sz="2400" baseline="30000" smtClean="0"/>
              <a:t> </a:t>
            </a:r>
            <a:r>
              <a:rPr lang="en-US" sz="2400" smtClean="0"/>
              <a:t>         </a:t>
            </a:r>
            <a:r>
              <a:rPr lang="en-US" sz="2400" dirty="0" smtClean="0"/>
              <a:t>C , </a:t>
            </a:r>
            <a:r>
              <a:rPr lang="el-GR" sz="2400" dirty="0"/>
              <a:t>α</a:t>
            </a:r>
            <a:r>
              <a:rPr lang="en-US" sz="2400" dirty="0" smtClean="0"/>
              <a:t> are constants depending on A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0506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992</TotalTime>
  <Words>3380</Words>
  <Application>Microsoft Office PowerPoint</Application>
  <PresentationFormat>On-screen Show (4:3)</PresentationFormat>
  <Paragraphs>334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Cambria Math</vt:lpstr>
      <vt:lpstr>Lucida Sans Unicode</vt:lpstr>
      <vt:lpstr>Verdana</vt:lpstr>
      <vt:lpstr>Wingdings</vt:lpstr>
      <vt:lpstr>Wingdings 2</vt:lpstr>
      <vt:lpstr>Wingdings 3</vt:lpstr>
      <vt:lpstr>Concourse</vt:lpstr>
      <vt:lpstr>NUCLEAR AND RADIATIOIN CHEMISTRY            </vt:lpstr>
      <vt:lpstr>Nuclear chemistry</vt:lpstr>
      <vt:lpstr>Nuclear stability</vt:lpstr>
      <vt:lpstr>PowerPoint Presentation</vt:lpstr>
      <vt:lpstr>Nuclear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Nuclear reactions</vt:lpstr>
      <vt:lpstr>Types of nuclear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Thermo nuclear reactions on earth</vt:lpstr>
      <vt:lpstr>PowerPoint Presentation</vt:lpstr>
      <vt:lpstr>Conservations in nuclear reactions</vt:lpstr>
      <vt:lpstr>PowerPoint Presentation</vt:lpstr>
      <vt:lpstr>PowerPoint Presentation</vt:lpstr>
      <vt:lpstr>Neutron activation analysis.</vt:lpstr>
      <vt:lpstr>PowerPoint Presentation</vt:lpstr>
      <vt:lpstr>PowerPoint Presentation</vt:lpstr>
      <vt:lpstr>PowerPoint Presentation</vt:lpstr>
      <vt:lpstr>Radiation chemistry</vt:lpstr>
      <vt:lpstr>INTERACTION OF HIGH ENERGY ELECTRON WITH MATTER</vt:lpstr>
      <vt:lpstr>PowerPoint Presentation</vt:lpstr>
      <vt:lpstr>PowerPoint Presentation</vt:lpstr>
      <vt:lpstr>PowerPoint Presentation</vt:lpstr>
      <vt:lpstr>PowerPoint Presentation</vt:lpstr>
      <vt:lpstr>PULSE -HEIGHT ANALYSER</vt:lpstr>
      <vt:lpstr>Geiger-Muller counter</vt:lpstr>
      <vt:lpstr>PowerPoint Presentation</vt:lpstr>
      <vt:lpstr>PowerPoint Presentation</vt:lpstr>
      <vt:lpstr>Organic scintillators</vt:lpstr>
      <vt:lpstr>RADIOLYSIS OF WATER AND AQUEOUS SOLUTIONS.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Thanks………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creator>vishn</dc:creator>
  <cp:lastModifiedBy>Smart</cp:lastModifiedBy>
  <cp:revision>104</cp:revision>
  <dcterms:created xsi:type="dcterms:W3CDTF">2020-05-10T05:36:51Z</dcterms:created>
  <dcterms:modified xsi:type="dcterms:W3CDTF">2020-08-06T13:04:08Z</dcterms:modified>
</cp:coreProperties>
</file>