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9" r:id="rId2"/>
    <p:sldId id="270" r:id="rId3"/>
    <p:sldId id="271" r:id="rId4"/>
    <p:sldId id="272" r:id="rId5"/>
    <p:sldId id="273" r:id="rId6"/>
    <p:sldId id="274" r:id="rId7"/>
    <p:sldId id="275" r:id="rId8"/>
    <p:sldId id="277" r:id="rId9"/>
    <p:sldId id="279" r:id="rId10"/>
    <p:sldId id="280" r:id="rId11"/>
    <p:sldId id="281" r:id="rId12"/>
    <p:sldId id="282" r:id="rId13"/>
    <p:sldId id="283" r:id="rId14"/>
    <p:sldId id="284" r:id="rId15"/>
    <p:sldId id="285" r:id="rId16"/>
    <p:sldId id="286" r:id="rId17"/>
    <p:sldId id="288" r:id="rId18"/>
    <p:sldId id="289"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8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13F366-AEB0-4F35-9926-A57379004378}" type="datetimeFigureOut">
              <a:rPr lang="en-US" smtClean="0"/>
              <a:pPr/>
              <a:t>8/15/2021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87EA25-BFC9-4769-9EA9-99B8E9097208}"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875B1-4D13-4AC7-8F22-AB322F25580F}" type="datetimeFigureOut">
              <a:rPr lang="en-US" smtClean="0"/>
              <a:pPr/>
              <a:t>8/15/2021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7EB61-94C4-43D3-ACCB-5B0E88CE02A6}"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8/15/2021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8/15/2021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8/15/2021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8/15/2021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8/15/2021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8/15/2021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waste.com/services-and-solutions/biohazardous-was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r>
              <a:rPr lang="en-US" b="1" dirty="0" smtClean="0">
                <a:solidFill>
                  <a:srgbClr val="FF0000"/>
                </a:solidFill>
              </a:rPr>
              <a:t>POLLUTION DUE TO PLASTICS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457200" y="914400"/>
            <a:ext cx="8077200" cy="4114800"/>
          </a:xfrm>
        </p:spPr>
        <p:txBody>
          <a:bodyPr>
            <a:normAutofit fontScale="92500" lnSpcReduction="20000"/>
          </a:bodyPr>
          <a:lstStyle/>
          <a:p>
            <a:pPr algn="just">
              <a:lnSpc>
                <a:spcPct val="150000"/>
              </a:lnSpc>
            </a:pPr>
            <a:r>
              <a:rPr lang="en-US" b="1" dirty="0" smtClean="0"/>
              <a:t>Plastic pollution means accumulation of man-made plastic products in the environment to the point where they create problems for living organisms and their habitats.</a:t>
            </a:r>
          </a:p>
          <a:p>
            <a:pPr algn="just">
              <a:lnSpc>
                <a:spcPct val="150000"/>
              </a:lnSpc>
            </a:pPr>
            <a:r>
              <a:rPr lang="en-US" b="1" dirty="0" smtClean="0"/>
              <a:t> Most of the plastic materials end up on landfill sites where that contaminate the soil. Most synthetic plastics are persistent pollutants in the sense that they are quite resistant to the environmental degradation processes. </a:t>
            </a:r>
          </a:p>
          <a:p>
            <a:endParaRPr lang="en-US" dirty="0"/>
          </a:p>
        </p:txBody>
      </p:sp>
      <p:pic>
        <p:nvPicPr>
          <p:cNvPr id="1027" name="Picture 3"/>
          <p:cNvPicPr>
            <a:picLocks noChangeAspect="1" noChangeArrowheads="1"/>
          </p:cNvPicPr>
          <p:nvPr/>
        </p:nvPicPr>
        <p:blipFill>
          <a:blip r:embed="rId2"/>
          <a:srcRect/>
          <a:stretch>
            <a:fillRect/>
          </a:stretch>
        </p:blipFill>
        <p:spPr bwMode="auto">
          <a:xfrm>
            <a:off x="5334000" y="4953000"/>
            <a:ext cx="2486025" cy="1695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438400" y="5029200"/>
            <a:ext cx="2552700" cy="16097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67600" cy="563562"/>
          </a:xfrm>
        </p:spPr>
        <p:txBody>
          <a:bodyPr>
            <a:normAutofit fontScale="90000"/>
          </a:bodyPr>
          <a:lstStyle/>
          <a:p>
            <a:r>
              <a:rPr lang="en-US" sz="2200" b="1" dirty="0" smtClean="0">
                <a:solidFill>
                  <a:srgbClr val="FF0000"/>
                </a:solidFill>
              </a:rPr>
              <a:t>ADVERSE EFFECTS</a:t>
            </a:r>
            <a:r>
              <a:rPr lang="en-US" dirty="0" smtClean="0"/>
              <a:t/>
            </a:r>
            <a:br>
              <a:rPr lang="en-US" dirty="0" smtClean="0"/>
            </a:br>
            <a:endParaRPr lang="en-US" dirty="0"/>
          </a:p>
        </p:txBody>
      </p:sp>
      <p:sp>
        <p:nvSpPr>
          <p:cNvPr id="3" name="Content Placeholder 2"/>
          <p:cNvSpPr>
            <a:spLocks noGrp="1"/>
          </p:cNvSpPr>
          <p:nvPr>
            <p:ph sz="quarter" idx="1"/>
          </p:nvPr>
        </p:nvSpPr>
        <p:spPr>
          <a:xfrm>
            <a:off x="457200" y="914400"/>
            <a:ext cx="8077200" cy="5559552"/>
          </a:xfrm>
        </p:spPr>
        <p:txBody>
          <a:bodyPr>
            <a:normAutofit fontScale="70000" lnSpcReduction="20000"/>
          </a:bodyPr>
          <a:lstStyle/>
          <a:p>
            <a:pPr lvl="0" algn="just">
              <a:lnSpc>
                <a:spcPct val="160000"/>
              </a:lnSpc>
            </a:pPr>
            <a:r>
              <a:rPr lang="en-US" b="1" dirty="0" smtClean="0">
                <a:solidFill>
                  <a:srgbClr val="0070C0"/>
                </a:solidFill>
              </a:rPr>
              <a:t>Some arsenic pesticides may render the soil permanently infertile.</a:t>
            </a:r>
          </a:p>
          <a:p>
            <a:pPr lvl="0" algn="just">
              <a:lnSpc>
                <a:spcPct val="160000"/>
              </a:lnSpc>
            </a:pPr>
            <a:r>
              <a:rPr lang="en-US" b="1" dirty="0" smtClean="0">
                <a:solidFill>
                  <a:srgbClr val="0070C0"/>
                </a:solidFill>
              </a:rPr>
              <a:t>Pesticide residues in soil may be taken up by plants and cause </a:t>
            </a:r>
            <a:r>
              <a:rPr lang="en-US" b="1" dirty="0" err="1" smtClean="0">
                <a:solidFill>
                  <a:srgbClr val="0070C0"/>
                </a:solidFill>
              </a:rPr>
              <a:t>phyto</a:t>
            </a:r>
            <a:r>
              <a:rPr lang="en-US" b="1" dirty="0" smtClean="0">
                <a:solidFill>
                  <a:srgbClr val="0070C0"/>
                </a:solidFill>
              </a:rPr>
              <a:t>-toxicity. They may enter the aquatic environment and enter the food chain.</a:t>
            </a:r>
          </a:p>
          <a:p>
            <a:pPr lvl="0" algn="just">
              <a:lnSpc>
                <a:spcPct val="160000"/>
              </a:lnSpc>
            </a:pPr>
            <a:r>
              <a:rPr lang="en-US" b="1" dirty="0" smtClean="0">
                <a:solidFill>
                  <a:srgbClr val="0070C0"/>
                </a:solidFill>
              </a:rPr>
              <a:t>Pesticides such as </a:t>
            </a:r>
            <a:r>
              <a:rPr lang="en-US" b="1" dirty="0" err="1" smtClean="0">
                <a:solidFill>
                  <a:srgbClr val="0070C0"/>
                </a:solidFill>
              </a:rPr>
              <a:t>endrin</a:t>
            </a:r>
            <a:r>
              <a:rPr lang="en-US" b="1" dirty="0" smtClean="0">
                <a:solidFill>
                  <a:srgbClr val="0070C0"/>
                </a:solidFill>
              </a:rPr>
              <a:t>, </a:t>
            </a:r>
            <a:r>
              <a:rPr lang="en-US" b="1" dirty="0" err="1" smtClean="0">
                <a:solidFill>
                  <a:srgbClr val="0070C0"/>
                </a:solidFill>
              </a:rPr>
              <a:t>dieldrin,DDT</a:t>
            </a:r>
            <a:r>
              <a:rPr lang="en-US" b="1" dirty="0" smtClean="0">
                <a:solidFill>
                  <a:srgbClr val="0070C0"/>
                </a:solidFill>
              </a:rPr>
              <a:t>, etc. may seep through the soil and contaminate ground water and surface waters. They may eventually contaminate drinking water supplies.</a:t>
            </a:r>
          </a:p>
          <a:p>
            <a:pPr lvl="0" algn="just">
              <a:lnSpc>
                <a:spcPct val="160000"/>
              </a:lnSpc>
            </a:pPr>
            <a:r>
              <a:rPr lang="en-US" b="1" dirty="0" smtClean="0">
                <a:solidFill>
                  <a:srgbClr val="0070C0"/>
                </a:solidFill>
              </a:rPr>
              <a:t>Polychlorinated </a:t>
            </a:r>
            <a:r>
              <a:rPr lang="en-US" b="1" dirty="0" err="1" smtClean="0">
                <a:solidFill>
                  <a:srgbClr val="0070C0"/>
                </a:solidFill>
              </a:rPr>
              <a:t>biphenyles</a:t>
            </a:r>
            <a:r>
              <a:rPr lang="en-US" b="1" dirty="0" smtClean="0">
                <a:solidFill>
                  <a:srgbClr val="0070C0"/>
                </a:solidFill>
              </a:rPr>
              <a:t>(PCB) having half life periods if about 25 years in soil are among the most hazardous soil pollutants. They may accumulate in soil and plants </a:t>
            </a:r>
            <a:r>
              <a:rPr lang="en-US" b="1" dirty="0" err="1" smtClean="0">
                <a:solidFill>
                  <a:srgbClr val="0070C0"/>
                </a:solidFill>
              </a:rPr>
              <a:t>andwhen</a:t>
            </a:r>
            <a:r>
              <a:rPr lang="en-US" b="1" dirty="0" smtClean="0">
                <a:solidFill>
                  <a:srgbClr val="0070C0"/>
                </a:solidFill>
              </a:rPr>
              <a:t> they eventually enter the animal or human body , they may cause severe health disorders including eye damage, skin problems, nervous disorders,  </a:t>
            </a:r>
            <a:r>
              <a:rPr lang="en-US" b="1" dirty="0" err="1" smtClean="0">
                <a:solidFill>
                  <a:srgbClr val="0070C0"/>
                </a:solidFill>
              </a:rPr>
              <a:t>foetus</a:t>
            </a:r>
            <a:r>
              <a:rPr lang="en-US" b="1" dirty="0" smtClean="0">
                <a:solidFill>
                  <a:srgbClr val="0070C0"/>
                </a:solidFill>
              </a:rPr>
              <a:t> deformities and liver or stomach cancer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382000" cy="6016752"/>
          </a:xfrm>
        </p:spPr>
        <p:txBody>
          <a:bodyPr>
            <a:normAutofit fontScale="85000" lnSpcReduction="20000"/>
          </a:bodyPr>
          <a:lstStyle/>
          <a:p>
            <a:pPr lvl="0" algn="just">
              <a:lnSpc>
                <a:spcPct val="150000"/>
              </a:lnSpc>
            </a:pPr>
            <a:r>
              <a:rPr lang="en-US" b="1" dirty="0" smtClean="0">
                <a:solidFill>
                  <a:srgbClr val="0070C0"/>
                </a:solidFill>
              </a:rPr>
              <a:t>Irrigated water from pesticide contaminated soils may evaporate and spread the toxic pesticide </a:t>
            </a:r>
            <a:r>
              <a:rPr lang="en-US" b="1" dirty="0" err="1" smtClean="0">
                <a:solidFill>
                  <a:srgbClr val="0070C0"/>
                </a:solidFill>
              </a:rPr>
              <a:t>vapours</a:t>
            </a:r>
            <a:r>
              <a:rPr lang="en-US" b="1" dirty="0" smtClean="0">
                <a:solidFill>
                  <a:srgbClr val="0070C0"/>
                </a:solidFill>
              </a:rPr>
              <a:t> in the atmosphere.</a:t>
            </a:r>
          </a:p>
          <a:p>
            <a:pPr lvl="0" algn="just">
              <a:lnSpc>
                <a:spcPct val="150000"/>
              </a:lnSpc>
            </a:pPr>
            <a:r>
              <a:rPr lang="en-US" b="1" dirty="0" smtClean="0">
                <a:solidFill>
                  <a:srgbClr val="0070C0"/>
                </a:solidFill>
              </a:rPr>
              <a:t>Persistent pesticides can damage human tissues and interfere with the normal metabolic activities by disturbing enzymatic functioning</a:t>
            </a:r>
          </a:p>
          <a:p>
            <a:pPr lvl="0" algn="just">
              <a:lnSpc>
                <a:spcPct val="150000"/>
              </a:lnSpc>
            </a:pPr>
            <a:r>
              <a:rPr lang="en-US" b="1" dirty="0" smtClean="0">
                <a:solidFill>
                  <a:srgbClr val="0070C0"/>
                </a:solidFill>
              </a:rPr>
              <a:t>Excessive use of synthetic pesticides may lead to defoliation of forests and </a:t>
            </a:r>
            <a:r>
              <a:rPr lang="en-US" b="1" dirty="0" err="1" smtClean="0">
                <a:solidFill>
                  <a:srgbClr val="0070C0"/>
                </a:solidFill>
              </a:rPr>
              <a:t>adverce</a:t>
            </a:r>
            <a:r>
              <a:rPr lang="en-US" b="1" dirty="0" smtClean="0">
                <a:solidFill>
                  <a:srgbClr val="0070C0"/>
                </a:solidFill>
              </a:rPr>
              <a:t> effects on fauna and flora.</a:t>
            </a:r>
          </a:p>
          <a:p>
            <a:pPr lvl="0" algn="just">
              <a:lnSpc>
                <a:spcPct val="150000"/>
              </a:lnSpc>
            </a:pPr>
            <a:r>
              <a:rPr lang="en-US" b="1" dirty="0" smtClean="0">
                <a:solidFill>
                  <a:srgbClr val="0070C0"/>
                </a:solidFill>
              </a:rPr>
              <a:t>DDT can enter the food chain and accumulate in human fats and may lead to disorders such as impotency</a:t>
            </a:r>
          </a:p>
          <a:p>
            <a:pPr lvl="0" algn="just">
              <a:lnSpc>
                <a:spcPct val="150000"/>
              </a:lnSpc>
            </a:pPr>
            <a:r>
              <a:rPr lang="en-US" b="1" dirty="0" smtClean="0">
                <a:solidFill>
                  <a:srgbClr val="0070C0"/>
                </a:solidFill>
              </a:rPr>
              <a:t>Chlorinated pesticides and herbicides are hazardous soil pollutants which can affect the soil texture and damage the ecosystem.</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r>
              <a:rPr lang="en-US" b="1" dirty="0" smtClean="0">
                <a:solidFill>
                  <a:srgbClr val="FF0000"/>
                </a:solidFill>
              </a:rPr>
              <a:t>CONTROL MEASURES</a:t>
            </a:r>
            <a:r>
              <a:rPr lang="en-US" dirty="0" smtClean="0"/>
              <a:t/>
            </a:r>
            <a:br>
              <a:rPr lang="en-US" dirty="0" smtClean="0"/>
            </a:br>
            <a:endParaRPr lang="en-US" dirty="0"/>
          </a:p>
        </p:txBody>
      </p:sp>
      <p:sp>
        <p:nvSpPr>
          <p:cNvPr id="3" name="Content Placeholder 2"/>
          <p:cNvSpPr>
            <a:spLocks noGrp="1"/>
          </p:cNvSpPr>
          <p:nvPr>
            <p:ph sz="quarter" idx="1"/>
          </p:nvPr>
        </p:nvSpPr>
        <p:spPr>
          <a:xfrm>
            <a:off x="304800" y="914400"/>
            <a:ext cx="8229600" cy="5788152"/>
          </a:xfrm>
        </p:spPr>
        <p:txBody>
          <a:bodyPr>
            <a:normAutofit fontScale="62500" lnSpcReduction="20000"/>
          </a:bodyPr>
          <a:lstStyle/>
          <a:p>
            <a:pPr lvl="0" algn="just">
              <a:lnSpc>
                <a:spcPct val="160000"/>
              </a:lnSpc>
            </a:pPr>
            <a:r>
              <a:rPr lang="en-US" b="1" dirty="0" smtClean="0">
                <a:solidFill>
                  <a:srgbClr val="0070C0"/>
                </a:solidFill>
              </a:rPr>
              <a:t>Banning the use of highly toxic and resistant synthetic chemical pesticides or at least regulating/restricting their use only for special purposes under thorough  monitoring.</a:t>
            </a:r>
          </a:p>
          <a:p>
            <a:pPr lvl="0" algn="just">
              <a:lnSpc>
                <a:spcPct val="160000"/>
              </a:lnSpc>
            </a:pPr>
            <a:r>
              <a:rPr lang="en-US" b="1" dirty="0" smtClean="0">
                <a:solidFill>
                  <a:srgbClr val="0070C0"/>
                </a:solidFill>
              </a:rPr>
              <a:t>Encouraging the use of bio-pesticides in place of toxic chemical pesticides.</a:t>
            </a:r>
          </a:p>
          <a:p>
            <a:pPr lvl="0" algn="just">
              <a:lnSpc>
                <a:spcPct val="160000"/>
              </a:lnSpc>
            </a:pPr>
            <a:r>
              <a:rPr lang="en-US" b="1" dirty="0" smtClean="0">
                <a:solidFill>
                  <a:srgbClr val="0070C0"/>
                </a:solidFill>
              </a:rPr>
              <a:t>Imparting informal and formal public awareness </a:t>
            </a:r>
            <a:r>
              <a:rPr lang="en-US" b="1" dirty="0" err="1" smtClean="0">
                <a:solidFill>
                  <a:srgbClr val="0070C0"/>
                </a:solidFill>
              </a:rPr>
              <a:t>programmes</a:t>
            </a:r>
            <a:r>
              <a:rPr lang="en-US" b="1" dirty="0" smtClean="0">
                <a:solidFill>
                  <a:srgbClr val="0070C0"/>
                </a:solidFill>
              </a:rPr>
              <a:t> to educate people at large regarding the health hazards and undesirable effects due to environmental pollution.</a:t>
            </a:r>
          </a:p>
          <a:p>
            <a:pPr algn="just">
              <a:lnSpc>
                <a:spcPct val="160000"/>
              </a:lnSpc>
            </a:pPr>
            <a:r>
              <a:rPr lang="en-US" b="1" dirty="0" smtClean="0">
                <a:solidFill>
                  <a:srgbClr val="0070C0"/>
                </a:solidFill>
              </a:rPr>
              <a:t>The most effective way to reduce risks posed by pesticides is to use non-chemical control methods to reduce or eliminate pest problems. Around the home, such measures include: removing sources of food and water (such as leaky pipes); and destroying pest shelters and breeding sites (such as litter and plant debris).</a:t>
            </a:r>
          </a:p>
          <a:p>
            <a:pPr algn="just">
              <a:lnSpc>
                <a:spcPct val="160000"/>
              </a:lnSpc>
            </a:pPr>
            <a:r>
              <a:rPr lang="en-US" b="1" dirty="0" smtClean="0">
                <a:solidFill>
                  <a:srgbClr val="0070C0"/>
                </a:solidFill>
              </a:rPr>
              <a:t>Don't use products for pests that are not indicated on the label and don't use more pesticide than directed by the label. Don't think that twice the amount will do twice the job. </a:t>
            </a:r>
            <a:endParaRPr lang="en-US" b="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169152"/>
          </a:xfrm>
        </p:spPr>
        <p:txBody>
          <a:bodyPr>
            <a:normAutofit fontScale="62500" lnSpcReduction="20000"/>
          </a:bodyPr>
          <a:lstStyle/>
          <a:p>
            <a:pPr algn="just">
              <a:lnSpc>
                <a:spcPct val="170000"/>
              </a:lnSpc>
            </a:pPr>
            <a:r>
              <a:rPr lang="en-US" b="1" dirty="0" smtClean="0">
                <a:solidFill>
                  <a:srgbClr val="0070C0"/>
                </a:solidFill>
              </a:rPr>
              <a:t>Use protective measures when handling pesticides as directed by the label, such as wearing impermeable gloves, long pants, and long-sleeve shirts. Change clothes and wash your hands immediately after applying pesticides. </a:t>
            </a:r>
          </a:p>
          <a:p>
            <a:pPr algn="just">
              <a:lnSpc>
                <a:spcPct val="170000"/>
              </a:lnSpc>
            </a:pPr>
            <a:r>
              <a:rPr lang="en-US" b="1" dirty="0" smtClean="0">
                <a:solidFill>
                  <a:srgbClr val="0070C0"/>
                </a:solidFill>
              </a:rPr>
              <a:t>Before applying a pesticide (indoors or outdoors), remove children, toys and pets from the area and keep them away until the pesticide has dried or as recommended by the label. </a:t>
            </a:r>
          </a:p>
          <a:p>
            <a:pPr algn="just">
              <a:lnSpc>
                <a:spcPct val="170000"/>
              </a:lnSpc>
            </a:pPr>
            <a:r>
              <a:rPr lang="en-US" b="1" dirty="0" smtClean="0">
                <a:solidFill>
                  <a:srgbClr val="0070C0"/>
                </a:solidFill>
              </a:rPr>
              <a:t>Remove or cover food during indoor applications. </a:t>
            </a:r>
          </a:p>
          <a:p>
            <a:pPr algn="just">
              <a:lnSpc>
                <a:spcPct val="170000"/>
              </a:lnSpc>
            </a:pPr>
            <a:r>
              <a:rPr lang="en-US" b="1" dirty="0" smtClean="0">
                <a:solidFill>
                  <a:srgbClr val="0070C0"/>
                </a:solidFill>
              </a:rPr>
              <a:t>Don't spray outdoors on windy or rainy days. Take precautions to keep the pesticide from drifting or running off into the vegetable garden, pool or neighbor's yard. </a:t>
            </a:r>
          </a:p>
          <a:p>
            <a:pPr algn="just">
              <a:lnSpc>
                <a:spcPct val="170000"/>
              </a:lnSpc>
            </a:pPr>
            <a:r>
              <a:rPr lang="en-US" b="1" dirty="0" smtClean="0">
                <a:solidFill>
                  <a:srgbClr val="0070C0"/>
                </a:solidFill>
              </a:rPr>
              <a:t>If using a commercial applicator or lawn care service, ask for information about potential risks and safety precautions to take. </a:t>
            </a:r>
          </a:p>
          <a:p>
            <a:pPr algn="just">
              <a:lnSpc>
                <a:spcPct val="170000"/>
              </a:lnSpc>
            </a:pPr>
            <a:r>
              <a:rPr lang="en-US" b="1" dirty="0" smtClean="0">
                <a:solidFill>
                  <a:srgbClr val="0070C0"/>
                </a:solidFill>
              </a:rPr>
              <a:t>Don't buy more pesticides than you will need. If you have leftover pesticides, check with your local government to determine whether your community has a household hazardous waste collection program or other program for disposing of pesticides.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rgbClr val="FF0000"/>
                </a:solidFill>
              </a:rPr>
              <a:t>Bio-medical waste</a:t>
            </a:r>
            <a:endParaRPr lang="en-US" b="1" dirty="0">
              <a:solidFill>
                <a:srgbClr val="FF0000"/>
              </a:solidFill>
            </a:endParaRPr>
          </a:p>
        </p:txBody>
      </p:sp>
      <p:sp>
        <p:nvSpPr>
          <p:cNvPr id="3" name="Content Placeholder 2"/>
          <p:cNvSpPr>
            <a:spLocks noGrp="1"/>
          </p:cNvSpPr>
          <p:nvPr>
            <p:ph sz="quarter" idx="1"/>
          </p:nvPr>
        </p:nvSpPr>
        <p:spPr>
          <a:xfrm>
            <a:off x="228600" y="1143000"/>
            <a:ext cx="8305800" cy="5562600"/>
          </a:xfrm>
        </p:spPr>
        <p:txBody>
          <a:bodyPr>
            <a:normAutofit fontScale="92500" lnSpcReduction="10000"/>
          </a:bodyPr>
          <a:lstStyle/>
          <a:p>
            <a:pPr algn="just">
              <a:lnSpc>
                <a:spcPct val="160000"/>
              </a:lnSpc>
            </a:pPr>
            <a:r>
              <a:rPr lang="en-US" b="1" dirty="0" smtClean="0">
                <a:solidFill>
                  <a:srgbClr val="0070C0"/>
                </a:solidFill>
              </a:rPr>
              <a:t>Waste generated during the diagnosis, testing, treatment, research or production of biological products for humans or </a:t>
            </a:r>
            <a:r>
              <a:rPr lang="en-US" b="1" dirty="0" smtClean="0">
                <a:solidFill>
                  <a:srgbClr val="0070C0"/>
                </a:solidFill>
              </a:rPr>
              <a:t>animals</a:t>
            </a:r>
            <a:r>
              <a:rPr lang="en-US" b="1" dirty="0" smtClean="0">
                <a:solidFill>
                  <a:srgbClr val="0070C0"/>
                </a:solidFill>
              </a:rPr>
              <a:t> </a:t>
            </a:r>
            <a:endParaRPr lang="en-US" b="1" dirty="0" smtClean="0">
              <a:solidFill>
                <a:srgbClr val="0070C0"/>
              </a:solidFill>
            </a:endParaRPr>
          </a:p>
          <a:p>
            <a:pPr algn="ctr"/>
            <a:r>
              <a:rPr lang="en-US" b="1" dirty="0" smtClean="0">
                <a:solidFill>
                  <a:srgbClr val="FF0000"/>
                </a:solidFill>
              </a:rPr>
              <a:t>Sources of Bio-Medical Waste </a:t>
            </a:r>
            <a:endParaRPr lang="en-US" b="1" dirty="0" smtClean="0">
              <a:solidFill>
                <a:srgbClr val="FF0000"/>
              </a:solidFill>
            </a:endParaRPr>
          </a:p>
          <a:p>
            <a:r>
              <a:rPr lang="en-US" dirty="0" smtClean="0"/>
              <a:t></a:t>
            </a:r>
            <a:r>
              <a:rPr lang="en-US" dirty="0" smtClean="0"/>
              <a:t>Hospitals </a:t>
            </a:r>
            <a:r>
              <a:rPr lang="en-US" dirty="0" smtClean="0"/>
              <a:t>			</a:t>
            </a:r>
            <a:r>
              <a:rPr lang="en-US" dirty="0" smtClean="0"/>
              <a:t>Labs </a:t>
            </a:r>
            <a:endParaRPr lang="en-US" dirty="0" smtClean="0"/>
          </a:p>
          <a:p>
            <a:r>
              <a:rPr lang="en-US" dirty="0" smtClean="0"/>
              <a:t></a:t>
            </a:r>
            <a:r>
              <a:rPr lang="en-US" dirty="0" smtClean="0"/>
              <a:t>Research centers </a:t>
            </a:r>
            <a:r>
              <a:rPr lang="en-US" dirty="0" smtClean="0"/>
              <a:t>	</a:t>
            </a:r>
            <a:r>
              <a:rPr lang="en-US" dirty="0" smtClean="0"/>
              <a:t>Animal research </a:t>
            </a:r>
            <a:endParaRPr lang="en-US" dirty="0" smtClean="0"/>
          </a:p>
          <a:p>
            <a:r>
              <a:rPr lang="en-US" dirty="0" smtClean="0"/>
              <a:t></a:t>
            </a:r>
            <a:r>
              <a:rPr lang="en-US" dirty="0" smtClean="0"/>
              <a:t>Blood banks </a:t>
            </a:r>
            <a:r>
              <a:rPr lang="en-US" dirty="0" smtClean="0"/>
              <a:t>		</a:t>
            </a:r>
            <a:r>
              <a:rPr lang="en-US" dirty="0" smtClean="0"/>
              <a:t>Nursing homes </a:t>
            </a:r>
            <a:endParaRPr lang="en-US" dirty="0" smtClean="0"/>
          </a:p>
          <a:p>
            <a:r>
              <a:rPr lang="en-US" dirty="0" smtClean="0"/>
              <a:t></a:t>
            </a:r>
            <a:r>
              <a:rPr lang="en-US" dirty="0" smtClean="0"/>
              <a:t>Mortuaries </a:t>
            </a:r>
            <a:r>
              <a:rPr lang="en-US" dirty="0" smtClean="0"/>
              <a:t>		</a:t>
            </a:r>
            <a:r>
              <a:rPr lang="en-US" dirty="0" smtClean="0"/>
              <a:t>Autopsy centers </a:t>
            </a:r>
            <a:endParaRPr lang="en-US" dirty="0" smtClean="0"/>
          </a:p>
          <a:p>
            <a:r>
              <a:rPr lang="en-US" dirty="0" smtClean="0"/>
              <a:t> </a:t>
            </a:r>
            <a:r>
              <a:rPr lang="en-US" dirty="0" smtClean="0"/>
              <a:t> Clinics </a:t>
            </a:r>
            <a:r>
              <a:rPr lang="en-US" dirty="0" smtClean="0"/>
              <a:t>			 </a:t>
            </a:r>
            <a:r>
              <a:rPr lang="en-US" dirty="0" smtClean="0"/>
              <a:t>Dental clinics </a:t>
            </a:r>
            <a:endParaRPr lang="en-US" dirty="0" smtClean="0"/>
          </a:p>
          <a:p>
            <a:r>
              <a:rPr lang="en-US" dirty="0" smtClean="0"/>
              <a:t> </a:t>
            </a:r>
            <a:r>
              <a:rPr lang="en-US" dirty="0" smtClean="0"/>
              <a:t>Home care </a:t>
            </a:r>
            <a:r>
              <a:rPr lang="en-US" dirty="0" smtClean="0"/>
              <a:t>		 </a:t>
            </a:r>
            <a:r>
              <a:rPr lang="en-US" dirty="0" smtClean="0"/>
              <a:t>Cosmetic clinics </a:t>
            </a:r>
            <a:endParaRPr lang="en-US" dirty="0" smtClean="0"/>
          </a:p>
          <a:p>
            <a:r>
              <a:rPr lang="en-US" dirty="0" smtClean="0"/>
              <a:t> </a:t>
            </a:r>
            <a:r>
              <a:rPr lang="en-US" dirty="0" smtClean="0"/>
              <a:t>Paramedics </a:t>
            </a:r>
            <a:r>
              <a:rPr lang="en-US" dirty="0" smtClean="0"/>
              <a:t>		 </a:t>
            </a:r>
            <a:r>
              <a:rPr lang="en-US" dirty="0" smtClean="0"/>
              <a:t>Funeral services </a:t>
            </a:r>
            <a:endParaRPr lang="en-US" dirty="0" smtClean="0"/>
          </a:p>
          <a:p>
            <a:r>
              <a:rPr lang="en-US" dirty="0" smtClean="0"/>
              <a:t> Institutions                    Vaccinating </a:t>
            </a:r>
            <a:r>
              <a:rPr lang="en-US" dirty="0" smtClean="0"/>
              <a:t>centers </a:t>
            </a:r>
            <a:endParaRPr lang="en-US" dirty="0" smtClean="0"/>
          </a:p>
          <a:p>
            <a:r>
              <a:rPr lang="en-US" dirty="0" smtClean="0"/>
              <a:t>Animal</a:t>
            </a:r>
            <a:r>
              <a:rPr lang="en-US" dirty="0" smtClean="0"/>
              <a:t>./slaughter houses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457201" y="152400"/>
            <a:ext cx="6797678" cy="4114799"/>
          </a:xfrm>
          <a:prstGeom prst="rect">
            <a:avLst/>
          </a:prstGeom>
          <a:noFill/>
          <a:ln w="9525">
            <a:noFill/>
            <a:miter lim="800000"/>
            <a:headEnd/>
            <a:tailEnd/>
          </a:ln>
          <a:effectLst/>
        </p:spPr>
      </p:pic>
      <p:pic>
        <p:nvPicPr>
          <p:cNvPr id="1027" name="Picture 3"/>
          <p:cNvPicPr>
            <a:picLocks noGrp="1" noChangeAspect="1" noChangeArrowheads="1"/>
          </p:cNvPicPr>
          <p:nvPr>
            <p:ph sz="quarter" idx="1"/>
          </p:nvPr>
        </p:nvPicPr>
        <p:blipFill>
          <a:blip r:embed="rId3"/>
          <a:srcRect/>
          <a:stretch>
            <a:fillRect/>
          </a:stretch>
        </p:blipFill>
        <p:spPr bwMode="auto">
          <a:xfrm>
            <a:off x="457200" y="4800600"/>
            <a:ext cx="6663962" cy="17907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0" y="457200"/>
            <a:ext cx="2381250" cy="1600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429000" y="457200"/>
            <a:ext cx="1657350" cy="21526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81000" y="2438400"/>
            <a:ext cx="2876550" cy="14192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5181600" y="381000"/>
            <a:ext cx="3429000" cy="41433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381000" y="3810000"/>
            <a:ext cx="3257550" cy="28384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lstStyle/>
          <a:p>
            <a:r>
              <a:rPr lang="en-IN" dirty="0" smtClean="0">
                <a:solidFill>
                  <a:srgbClr val="FF0000"/>
                </a:solidFill>
              </a:rPr>
              <a:t>Effects of Biomedical waste</a:t>
            </a:r>
            <a:endParaRPr lang="en-US" dirty="0">
              <a:solidFill>
                <a:srgbClr val="FF0000"/>
              </a:solidFill>
            </a:endParaRPr>
          </a:p>
        </p:txBody>
      </p:sp>
      <p:sp>
        <p:nvSpPr>
          <p:cNvPr id="3" name="Content Placeholder 2"/>
          <p:cNvSpPr>
            <a:spLocks noGrp="1"/>
          </p:cNvSpPr>
          <p:nvPr>
            <p:ph sz="quarter" idx="1"/>
          </p:nvPr>
        </p:nvSpPr>
        <p:spPr>
          <a:xfrm>
            <a:off x="228600" y="1143000"/>
            <a:ext cx="8229600" cy="5330952"/>
          </a:xfrm>
        </p:spPr>
        <p:txBody>
          <a:bodyPr>
            <a:normAutofit fontScale="92500" lnSpcReduction="10000"/>
          </a:bodyPr>
          <a:lstStyle/>
          <a:p>
            <a:pPr algn="just"/>
            <a:r>
              <a:rPr lang="en-US" dirty="0" smtClean="0"/>
              <a:t>Health-care waste contains potentially harmful microorganisms which can infect hospital patients, health workers, and the general public. </a:t>
            </a:r>
            <a:endParaRPr lang="en-US" dirty="0" smtClean="0"/>
          </a:p>
          <a:p>
            <a:pPr algn="just"/>
            <a:r>
              <a:rPr lang="en-US" dirty="0" smtClean="0"/>
              <a:t>Spread </a:t>
            </a:r>
            <a:r>
              <a:rPr lang="en-US" dirty="0" smtClean="0"/>
              <a:t>of drug-resistant microorganisms from health facilities into the environment.</a:t>
            </a:r>
          </a:p>
          <a:p>
            <a:r>
              <a:rPr lang="en-US" dirty="0" smtClean="0"/>
              <a:t>Health risks associated with waste and by-products also include:</a:t>
            </a:r>
          </a:p>
          <a:p>
            <a:pPr marL="627063" indent="-268288">
              <a:buNone/>
            </a:pPr>
            <a:r>
              <a:rPr lang="en-US" dirty="0" smtClean="0"/>
              <a:t>▪ Radiation burns;</a:t>
            </a:r>
          </a:p>
          <a:p>
            <a:pPr marL="627063" indent="-268288">
              <a:buNone/>
            </a:pPr>
            <a:r>
              <a:rPr lang="en-US" dirty="0" smtClean="0"/>
              <a:t>▪ Sharps-inflicted injuries;</a:t>
            </a:r>
          </a:p>
          <a:p>
            <a:pPr marL="627063" indent="-268288" algn="just">
              <a:buNone/>
            </a:pPr>
            <a:r>
              <a:rPr lang="en-US" dirty="0" smtClean="0"/>
              <a:t>▪ Poisoning and pollution through the release of pharmaceutical products, in particular, antibiotics and </a:t>
            </a:r>
            <a:r>
              <a:rPr lang="en-US" dirty="0" err="1" smtClean="0"/>
              <a:t>cytotoxic</a:t>
            </a:r>
            <a:r>
              <a:rPr lang="en-US" dirty="0" smtClean="0"/>
              <a:t> drugs; and</a:t>
            </a:r>
          </a:p>
          <a:p>
            <a:pPr marL="627063" indent="-268288" algn="just">
              <a:buNone/>
            </a:pPr>
            <a:r>
              <a:rPr lang="en-US" dirty="0" smtClean="0"/>
              <a:t>▪ Poisoning and pollution through waste water; and by toxic elements or compounds such as mercury or dioxins that are released during incineration.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458200" cy="6321552"/>
          </a:xfrm>
        </p:spPr>
        <p:txBody>
          <a:bodyPr>
            <a:normAutofit fontScale="92500"/>
          </a:bodyPr>
          <a:lstStyle/>
          <a:p>
            <a:pPr algn="just">
              <a:lnSpc>
                <a:spcPct val="150000"/>
              </a:lnSpc>
            </a:pPr>
            <a:r>
              <a:rPr lang="en-US" b="1" dirty="0" smtClean="0">
                <a:solidFill>
                  <a:srgbClr val="0070C0"/>
                </a:solidFill>
              </a:rPr>
              <a:t>Landfills can contaminate drinking water if they are not properly constructed. Occupational risks exist at disposal </a:t>
            </a:r>
            <a:r>
              <a:rPr lang="en-US" b="1" dirty="0" smtClean="0">
                <a:solidFill>
                  <a:srgbClr val="0070C0"/>
                </a:solidFill>
              </a:rPr>
              <a:t>facilities.</a:t>
            </a:r>
            <a:endParaRPr lang="en-US" b="1" dirty="0" smtClean="0">
              <a:solidFill>
                <a:srgbClr val="0070C0"/>
              </a:solidFill>
            </a:endParaRPr>
          </a:p>
          <a:p>
            <a:pPr algn="just">
              <a:lnSpc>
                <a:spcPct val="150000"/>
              </a:lnSpc>
            </a:pPr>
            <a:r>
              <a:rPr lang="en-US" b="1" dirty="0" smtClean="0">
                <a:solidFill>
                  <a:srgbClr val="0070C0"/>
                </a:solidFill>
              </a:rPr>
              <a:t>▪ Incineration of waste </a:t>
            </a:r>
            <a:r>
              <a:rPr lang="en-US" b="1" dirty="0" smtClean="0">
                <a:solidFill>
                  <a:srgbClr val="0070C0"/>
                </a:solidFill>
              </a:rPr>
              <a:t>results </a:t>
            </a:r>
            <a:r>
              <a:rPr lang="en-US" b="1" dirty="0" smtClean="0">
                <a:solidFill>
                  <a:srgbClr val="0070C0"/>
                </a:solidFill>
              </a:rPr>
              <a:t>in the release of pollutants into the air and of ash residue. Incinerated materials containing chlorine can generate dioxins and furans, which are human carcinogens and have been associated with a range of adverse health effects. Incineration of heavy metals or materials with high-metal content (in particular lead, mercury, and cadmium) can lead to the spread of toxic metals in the environment.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1143000"/>
          </a:xfrm>
        </p:spPr>
        <p:txBody>
          <a:bodyPr>
            <a:normAutofit fontScale="90000"/>
          </a:bodyPr>
          <a:lstStyle/>
          <a:p>
            <a:r>
              <a:rPr lang="en-US" b="1" u="sng" dirty="0" smtClean="0">
                <a:solidFill>
                  <a:srgbClr val="FF0000"/>
                </a:solidFill>
              </a:rPr>
              <a:t>Types of Biomedical Waste Disposal</a:t>
            </a:r>
            <a:r>
              <a:rPr lang="en-US" dirty="0" smtClean="0"/>
              <a:t/>
            </a:r>
            <a:br>
              <a:rPr lang="en-US" dirty="0" smtClean="0"/>
            </a:br>
            <a:endParaRPr lang="en-US" dirty="0"/>
          </a:p>
        </p:txBody>
      </p:sp>
      <p:sp>
        <p:nvSpPr>
          <p:cNvPr id="3" name="Content Placeholder 2"/>
          <p:cNvSpPr>
            <a:spLocks noGrp="1"/>
          </p:cNvSpPr>
          <p:nvPr>
            <p:ph sz="quarter" idx="1"/>
          </p:nvPr>
        </p:nvSpPr>
        <p:spPr>
          <a:xfrm>
            <a:off x="228600" y="685800"/>
            <a:ext cx="8305800" cy="6019800"/>
          </a:xfrm>
        </p:spPr>
        <p:txBody>
          <a:bodyPr>
            <a:normAutofit fontScale="62500" lnSpcReduction="20000"/>
          </a:bodyPr>
          <a:lstStyle/>
          <a:p>
            <a:pPr algn="just">
              <a:lnSpc>
                <a:spcPct val="170000"/>
              </a:lnSpc>
            </a:pPr>
            <a:r>
              <a:rPr lang="en-US" b="1" dirty="0" smtClean="0"/>
              <a:t>1. </a:t>
            </a:r>
            <a:r>
              <a:rPr lang="en-US" sz="2900" dirty="0" smtClean="0">
                <a:solidFill>
                  <a:srgbClr val="0070C0"/>
                </a:solidFill>
              </a:rPr>
              <a:t>Autoclaving</a:t>
            </a:r>
          </a:p>
          <a:p>
            <a:pPr algn="just">
              <a:lnSpc>
                <a:spcPct val="170000"/>
              </a:lnSpc>
              <a:buNone/>
            </a:pPr>
            <a:r>
              <a:rPr lang="en-US" sz="2900" dirty="0" smtClean="0">
                <a:solidFill>
                  <a:srgbClr val="0070C0"/>
                </a:solidFill>
              </a:rPr>
              <a:t>The </a:t>
            </a:r>
            <a:r>
              <a:rPr lang="en-US" sz="2900" dirty="0" smtClean="0">
                <a:solidFill>
                  <a:srgbClr val="0070C0"/>
                </a:solidFill>
              </a:rPr>
              <a:t>process of autoclaving involves steam sterilization.</a:t>
            </a:r>
          </a:p>
          <a:p>
            <a:pPr algn="just">
              <a:lnSpc>
                <a:spcPct val="170000"/>
              </a:lnSpc>
            </a:pPr>
            <a:r>
              <a:rPr lang="en-US" sz="2900" dirty="0" smtClean="0">
                <a:solidFill>
                  <a:srgbClr val="0070C0"/>
                </a:solidFill>
              </a:rPr>
              <a:t>2. Incineration</a:t>
            </a:r>
          </a:p>
          <a:p>
            <a:pPr algn="just">
              <a:lnSpc>
                <a:spcPct val="170000"/>
              </a:lnSpc>
              <a:buNone/>
            </a:pPr>
            <a:r>
              <a:rPr lang="en-US" sz="2900" dirty="0" smtClean="0">
                <a:solidFill>
                  <a:srgbClr val="0070C0"/>
                </a:solidFill>
              </a:rPr>
              <a:t>The major benefits of incineration are that it is quick, easy, and simple. It effectively removes the waste entirely, and safely removes any microorganisms. However, when burning hazardous materials, emissions can be particularly dangerous. </a:t>
            </a:r>
          </a:p>
          <a:p>
            <a:pPr algn="just">
              <a:lnSpc>
                <a:spcPct val="170000"/>
              </a:lnSpc>
            </a:pPr>
            <a:r>
              <a:rPr lang="en-US" sz="2900" dirty="0" smtClean="0">
                <a:solidFill>
                  <a:srgbClr val="0070C0"/>
                </a:solidFill>
              </a:rPr>
              <a:t>3. Chemicals</a:t>
            </a:r>
          </a:p>
          <a:p>
            <a:pPr algn="just">
              <a:lnSpc>
                <a:spcPct val="170000"/>
              </a:lnSpc>
              <a:buNone/>
            </a:pPr>
            <a:r>
              <a:rPr lang="en-US" sz="2900" dirty="0" smtClean="0">
                <a:solidFill>
                  <a:srgbClr val="0070C0"/>
                </a:solidFill>
              </a:rPr>
              <a:t>When it comes to liquid waste, a common </a:t>
            </a:r>
            <a:r>
              <a:rPr lang="en-US" sz="2900" u="sng" dirty="0" smtClean="0">
                <a:solidFill>
                  <a:srgbClr val="0070C0"/>
                </a:solidFill>
                <a:hlinkClick r:id="rId2"/>
              </a:rPr>
              <a:t>biomedical waste disposal</a:t>
            </a:r>
            <a:r>
              <a:rPr lang="en-US" sz="2900" dirty="0" smtClean="0">
                <a:solidFill>
                  <a:srgbClr val="0070C0"/>
                </a:solidFill>
              </a:rPr>
              <a:t> method can be chemical disinfection. Chlorine is a regular choice for this process</a:t>
            </a:r>
          </a:p>
          <a:p>
            <a:pPr algn="just">
              <a:lnSpc>
                <a:spcPct val="170000"/>
              </a:lnSpc>
            </a:pPr>
            <a:r>
              <a:rPr lang="en-US" sz="2900" dirty="0" smtClean="0">
                <a:solidFill>
                  <a:srgbClr val="0070C0"/>
                </a:solidFill>
              </a:rPr>
              <a:t>4. Microwaving</a:t>
            </a:r>
          </a:p>
          <a:p>
            <a:pPr algn="just">
              <a:lnSpc>
                <a:spcPct val="170000"/>
              </a:lnSpc>
              <a:buNone/>
            </a:pPr>
            <a:r>
              <a:rPr lang="en-US" sz="2900" dirty="0" smtClean="0">
                <a:solidFill>
                  <a:srgbClr val="0070C0"/>
                </a:solidFill>
              </a:rPr>
              <a:t>During this process, waste is shredded, mixed with water, and then internally heated to kill microorganisms and other harmful elements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ADVERSE EFFECTS</a:t>
            </a:r>
            <a:r>
              <a:rPr lang="en-US" dirty="0" smtClean="0"/>
              <a:t/>
            </a:r>
            <a:br>
              <a:rPr lang="en-US" dirty="0" smtClean="0"/>
            </a:br>
            <a:endParaRPr lang="en-US" dirty="0"/>
          </a:p>
        </p:txBody>
      </p:sp>
      <p:sp>
        <p:nvSpPr>
          <p:cNvPr id="3" name="Content Placeholder 2"/>
          <p:cNvSpPr>
            <a:spLocks noGrp="1"/>
          </p:cNvSpPr>
          <p:nvPr>
            <p:ph sz="quarter" idx="1"/>
          </p:nvPr>
        </p:nvSpPr>
        <p:spPr>
          <a:xfrm>
            <a:off x="152400" y="1066800"/>
            <a:ext cx="8382000" cy="5407152"/>
          </a:xfrm>
        </p:spPr>
        <p:txBody>
          <a:bodyPr>
            <a:normAutofit fontScale="85000" lnSpcReduction="10000"/>
          </a:bodyPr>
          <a:lstStyle/>
          <a:p>
            <a:pPr lvl="0" algn="just">
              <a:lnSpc>
                <a:spcPct val="150000"/>
              </a:lnSpc>
            </a:pPr>
            <a:r>
              <a:rPr lang="en-US" b="1" dirty="0" smtClean="0"/>
              <a:t>Plastics, when dumped, into soil stay there for hundreds of years without degradation and </a:t>
            </a:r>
            <a:r>
              <a:rPr lang="en-US" b="1" dirty="0" smtClean="0">
                <a:solidFill>
                  <a:srgbClr val="7030A0"/>
                </a:solidFill>
              </a:rPr>
              <a:t>prevent the essential seepage of rain water  in to the soil</a:t>
            </a:r>
            <a:r>
              <a:rPr lang="en-US" b="1" dirty="0" smtClean="0"/>
              <a:t>, and thereby precariously affect the underground water levels.</a:t>
            </a:r>
          </a:p>
          <a:p>
            <a:pPr lvl="0" algn="just">
              <a:lnSpc>
                <a:spcPct val="150000"/>
              </a:lnSpc>
            </a:pPr>
            <a:r>
              <a:rPr lang="en-US" b="1" dirty="0" smtClean="0"/>
              <a:t>The </a:t>
            </a:r>
            <a:r>
              <a:rPr lang="en-US" b="1" dirty="0" smtClean="0">
                <a:solidFill>
                  <a:srgbClr val="7030A0"/>
                </a:solidFill>
              </a:rPr>
              <a:t>major chemicals that go in to the making of plastic are highly toxic </a:t>
            </a:r>
            <a:r>
              <a:rPr lang="en-US" b="1" dirty="0" smtClean="0"/>
              <a:t>and pose serious threat to all living beings on earth. The noxious substances emitted in to the atmosphere during the production of plastics, </a:t>
            </a:r>
            <a:r>
              <a:rPr lang="en-US" b="1" dirty="0" err="1" smtClean="0"/>
              <a:t>eg</a:t>
            </a:r>
            <a:r>
              <a:rPr lang="en-US" b="1" dirty="0" smtClean="0"/>
              <a:t>., ethylene oxide, benzene, </a:t>
            </a:r>
            <a:r>
              <a:rPr lang="en-US" b="1" dirty="0" err="1" smtClean="0"/>
              <a:t>xylene</a:t>
            </a:r>
            <a:r>
              <a:rPr lang="en-US" b="1" dirty="0" smtClean="0"/>
              <a:t>, </a:t>
            </a:r>
            <a:r>
              <a:rPr lang="en-US" b="1" dirty="0" err="1" smtClean="0"/>
              <a:t>etc.,can</a:t>
            </a:r>
            <a:r>
              <a:rPr lang="en-US" b="1" dirty="0" smtClean="0"/>
              <a:t> cause birth defects, cancer, damage the nervous system as well as the immune system and also adversely affect the blood and the kidneys.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7924800" cy="5864352"/>
          </a:xfrm>
        </p:spPr>
        <p:txBody>
          <a:bodyPr>
            <a:normAutofit fontScale="77500" lnSpcReduction="20000"/>
          </a:bodyPr>
          <a:lstStyle/>
          <a:p>
            <a:pPr lvl="0" algn="just">
              <a:lnSpc>
                <a:spcPct val="150000"/>
              </a:lnSpc>
            </a:pPr>
            <a:r>
              <a:rPr lang="en-US" dirty="0" smtClean="0"/>
              <a:t>Plastic defies any kind of </a:t>
            </a:r>
            <a:r>
              <a:rPr lang="en-US" b="1" dirty="0" smtClean="0"/>
              <a:t>attempt at disposal, be it through recycling, burning or </a:t>
            </a:r>
            <a:r>
              <a:rPr lang="en-US" b="1" dirty="0" err="1" smtClean="0"/>
              <a:t>landfilling</a:t>
            </a:r>
            <a:r>
              <a:rPr lang="en-US" b="1" dirty="0" smtClean="0"/>
              <a:t>.</a:t>
            </a:r>
          </a:p>
          <a:p>
            <a:pPr marL="541338" lvl="0" indent="-273050" algn="just">
              <a:lnSpc>
                <a:spcPct val="150000"/>
              </a:lnSpc>
              <a:buFont typeface="Wingdings" pitchFamily="2" charset="2"/>
              <a:buChar char="q"/>
            </a:pPr>
            <a:r>
              <a:rPr lang="en-US" b="1" dirty="0" smtClean="0">
                <a:solidFill>
                  <a:srgbClr val="7030A0"/>
                </a:solidFill>
              </a:rPr>
              <a:t>Recycling of plastic is relatively uneconomical </a:t>
            </a:r>
            <a:r>
              <a:rPr lang="en-US" b="1" dirty="0" smtClean="0"/>
              <a:t>because the product is of much lower quality and thereby necessitates the production of more new plastic to make the original product.</a:t>
            </a:r>
          </a:p>
          <a:p>
            <a:pPr marL="541338" lvl="0" indent="-273050" algn="just">
              <a:lnSpc>
                <a:spcPct val="150000"/>
              </a:lnSpc>
              <a:buFont typeface="Wingdings" pitchFamily="2" charset="2"/>
              <a:buChar char="q"/>
            </a:pPr>
            <a:r>
              <a:rPr lang="en-US" b="1" dirty="0" smtClean="0">
                <a:solidFill>
                  <a:srgbClr val="7030A0"/>
                </a:solidFill>
              </a:rPr>
              <a:t>When burned, plastics releases  a host of poisonous chemicals including dioxins in nature</a:t>
            </a:r>
            <a:r>
              <a:rPr lang="en-US" b="1" dirty="0" smtClean="0"/>
              <a:t>.</a:t>
            </a:r>
          </a:p>
          <a:p>
            <a:pPr marL="541338" lvl="0" indent="-273050" algn="just">
              <a:lnSpc>
                <a:spcPct val="150000"/>
              </a:lnSpc>
              <a:buFont typeface="Wingdings" pitchFamily="2" charset="2"/>
              <a:buChar char="q"/>
            </a:pPr>
            <a:r>
              <a:rPr lang="en-US" b="1" dirty="0" smtClean="0"/>
              <a:t>Any attempt to get rid of plastic through landfills is also dangerous. </a:t>
            </a:r>
            <a:r>
              <a:rPr lang="en-US" b="1" dirty="0" smtClean="0">
                <a:solidFill>
                  <a:srgbClr val="7030A0"/>
                </a:solidFill>
              </a:rPr>
              <a:t>Toxic  seepage from the landfill results in the contamination of the soil and precious water sources </a:t>
            </a:r>
            <a:r>
              <a:rPr lang="en-US" b="1" dirty="0" smtClean="0"/>
              <a:t>by deadly chemicals including cadmium and lead; the waste mass also impedes the flow of ground water.</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2952"/>
          </a:xfrm>
        </p:spPr>
        <p:txBody>
          <a:bodyPr/>
          <a:lstStyle/>
          <a:p>
            <a:pPr lvl="0" algn="just">
              <a:lnSpc>
                <a:spcPct val="150000"/>
              </a:lnSpc>
            </a:pPr>
            <a:r>
              <a:rPr lang="en-US" dirty="0" smtClean="0"/>
              <a:t>Plastic waste is often mistaken </a:t>
            </a:r>
            <a:r>
              <a:rPr lang="en-US" b="1" dirty="0" smtClean="0"/>
              <a:t>for food  by land and </a:t>
            </a:r>
            <a:r>
              <a:rPr lang="en-US" b="1" dirty="0" smtClean="0">
                <a:solidFill>
                  <a:srgbClr val="7030A0"/>
                </a:solidFill>
              </a:rPr>
              <a:t>marine animals, thereby endangering their life; </a:t>
            </a:r>
            <a:r>
              <a:rPr lang="en-US" b="1" dirty="0" smtClean="0"/>
              <a:t>plastic clogs their intestine and leads to slow starvation.</a:t>
            </a:r>
          </a:p>
          <a:p>
            <a:pPr lvl="0" algn="just">
              <a:lnSpc>
                <a:spcPct val="150000"/>
              </a:lnSpc>
            </a:pPr>
            <a:r>
              <a:rPr lang="en-US" b="1" dirty="0" smtClean="0"/>
              <a:t>Plastic waste causes the </a:t>
            </a:r>
            <a:r>
              <a:rPr lang="en-US" b="1" dirty="0" smtClean="0">
                <a:solidFill>
                  <a:srgbClr val="7030A0"/>
                </a:solidFill>
              </a:rPr>
              <a:t>clogging of drainage systems. </a:t>
            </a:r>
            <a:r>
              <a:rPr lang="en-US" b="1" dirty="0" smtClean="0"/>
              <a:t>Choked drains provide excellent breeding grounds  for mosquitoes; besides they cause flooding of low-lying areas during the monsoon.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CONTROL MEASURES</a:t>
            </a:r>
            <a:r>
              <a:rPr lang="en-US" dirty="0" smtClean="0"/>
              <a:t/>
            </a:r>
            <a:br>
              <a:rPr lang="en-US" dirty="0" smtClean="0"/>
            </a:br>
            <a:endParaRPr lang="en-US" dirty="0"/>
          </a:p>
        </p:txBody>
      </p:sp>
      <p:sp>
        <p:nvSpPr>
          <p:cNvPr id="3" name="Content Placeholder 2"/>
          <p:cNvSpPr>
            <a:spLocks noGrp="1"/>
          </p:cNvSpPr>
          <p:nvPr>
            <p:ph sz="quarter" idx="1"/>
          </p:nvPr>
        </p:nvSpPr>
        <p:spPr>
          <a:xfrm>
            <a:off x="228600" y="914400"/>
            <a:ext cx="8229600" cy="5559552"/>
          </a:xfrm>
        </p:spPr>
        <p:txBody>
          <a:bodyPr/>
          <a:lstStyle/>
          <a:p>
            <a:pPr algn="just">
              <a:lnSpc>
                <a:spcPct val="150000"/>
              </a:lnSpc>
            </a:pPr>
            <a:r>
              <a:rPr lang="en-US" dirty="0" smtClean="0"/>
              <a:t>The only way to overcome the lasting danger of plastic pollution is to </a:t>
            </a:r>
            <a:r>
              <a:rPr lang="en-US" b="1" dirty="0" smtClean="0"/>
              <a:t>cut down the use of plastic. </a:t>
            </a:r>
          </a:p>
          <a:p>
            <a:pPr marL="542925" indent="-273050" algn="just">
              <a:lnSpc>
                <a:spcPct val="150000"/>
              </a:lnSpc>
              <a:buFont typeface="Wingdings" pitchFamily="2" charset="2"/>
              <a:buChar char="Ø"/>
            </a:pPr>
            <a:r>
              <a:rPr lang="en-US" b="1" dirty="0" smtClean="0"/>
              <a:t>Reusing plastic bags again and again without throwing them away is one way to bring down their production. </a:t>
            </a:r>
          </a:p>
          <a:p>
            <a:pPr marL="542925" indent="-273050" algn="just">
              <a:lnSpc>
                <a:spcPct val="150000"/>
              </a:lnSpc>
              <a:buFont typeface="Wingdings" pitchFamily="2" charset="2"/>
              <a:buChar char="Ø"/>
            </a:pPr>
            <a:r>
              <a:rPr lang="en-US" b="1" dirty="0" smtClean="0"/>
              <a:t>Plastic bags can be replaced by bags made of paper, jute, or cloth. </a:t>
            </a:r>
          </a:p>
          <a:p>
            <a:pPr marL="542925" indent="-273050" algn="just">
              <a:lnSpc>
                <a:spcPct val="150000"/>
              </a:lnSpc>
              <a:buFont typeface="Wingdings" pitchFamily="2" charset="2"/>
              <a:buChar char="Ø"/>
            </a:pPr>
            <a:r>
              <a:rPr lang="en-US" b="1" dirty="0" smtClean="0"/>
              <a:t>Resort to the use of biodegradable plastics for making the products that find routine use</a:t>
            </a:r>
            <a:r>
              <a:rPr lang="en-US" dirty="0" smtClean="0"/>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382000" cy="6169152"/>
          </a:xfrm>
        </p:spPr>
        <p:txBody>
          <a:bodyPr>
            <a:normAutofit fontScale="92500" lnSpcReduction="20000"/>
          </a:bodyPr>
          <a:lstStyle/>
          <a:p>
            <a:pPr lvl="0" algn="just">
              <a:lnSpc>
                <a:spcPct val="150000"/>
              </a:lnSpc>
            </a:pPr>
            <a:r>
              <a:rPr lang="en-US" b="1" dirty="0" smtClean="0"/>
              <a:t>An alternative to plastic utensil should be used.</a:t>
            </a:r>
          </a:p>
          <a:p>
            <a:pPr lvl="0" algn="just">
              <a:lnSpc>
                <a:spcPct val="150000"/>
              </a:lnSpc>
            </a:pPr>
            <a:r>
              <a:rPr lang="en-US" b="1" dirty="0" smtClean="0"/>
              <a:t>Avoid using disposable plastic water bottles and use reusable water bottles.</a:t>
            </a:r>
          </a:p>
          <a:p>
            <a:pPr lvl="0" algn="just">
              <a:lnSpc>
                <a:spcPct val="150000"/>
              </a:lnSpc>
            </a:pPr>
            <a:r>
              <a:rPr lang="en-US" b="1" dirty="0" smtClean="0"/>
              <a:t>Environmental awareness and education on conservation of environment should be given to people.</a:t>
            </a:r>
          </a:p>
          <a:p>
            <a:pPr lvl="0" algn="just">
              <a:lnSpc>
                <a:spcPct val="150000"/>
              </a:lnSpc>
            </a:pPr>
            <a:r>
              <a:rPr lang="en-US" b="1" dirty="0" smtClean="0"/>
              <a:t>Usage of natural packaging materials like banyan leaf, bamboo utensils, etc. should be encouraged in hotels and restaurants.</a:t>
            </a:r>
          </a:p>
          <a:p>
            <a:pPr lvl="0" algn="just">
              <a:lnSpc>
                <a:spcPct val="150000"/>
              </a:lnSpc>
            </a:pPr>
            <a:r>
              <a:rPr lang="en-US" b="1" dirty="0" smtClean="0"/>
              <a:t>All the stores and shops must avoid providing plastic carry bags to their customers and should supply cloth bags and reusable carry bags to carry grocery items and dress materials.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8229600" cy="5788152"/>
          </a:xfrm>
        </p:spPr>
        <p:txBody>
          <a:bodyPr>
            <a:normAutofit lnSpcReduction="10000"/>
          </a:bodyPr>
          <a:lstStyle/>
          <a:p>
            <a:pPr lvl="0" algn="just">
              <a:lnSpc>
                <a:spcPct val="150000"/>
              </a:lnSpc>
            </a:pPr>
            <a:r>
              <a:rPr lang="en-US" b="1" dirty="0" smtClean="0"/>
              <a:t>Garbage should be properly disposed. Improper disposal and dumping of plastic wastes on roads and water resources should be avoided.</a:t>
            </a:r>
          </a:p>
          <a:p>
            <a:pPr lvl="0" algn="just">
              <a:lnSpc>
                <a:spcPct val="150000"/>
              </a:lnSpc>
            </a:pPr>
            <a:r>
              <a:rPr lang="en-US" b="1" dirty="0" smtClean="0"/>
              <a:t>Reduce the usage of unwanted plastic products in the house, office and in the environment.</a:t>
            </a:r>
          </a:p>
          <a:p>
            <a:pPr lvl="0" algn="just">
              <a:lnSpc>
                <a:spcPct val="150000"/>
              </a:lnSpc>
            </a:pPr>
            <a:r>
              <a:rPr lang="en-US" b="1" dirty="0" smtClean="0"/>
              <a:t>Instead of thrashing plastics bottles, the disposable water bottles can be reused as water bottle sprinkler, pen stand, magazine rack, etc.</a:t>
            </a:r>
          </a:p>
          <a:p>
            <a:pPr lvl="0" algn="just">
              <a:lnSpc>
                <a:spcPct val="150000"/>
              </a:lnSpc>
            </a:pPr>
            <a:r>
              <a:rPr lang="en-US" b="1" dirty="0" smtClean="0"/>
              <a:t>Recycling of plastic products should be strictly followed.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POLLUTION DUE TO PESTICIDES</a:t>
            </a:r>
            <a:endParaRPr lang="en-US" dirty="0"/>
          </a:p>
        </p:txBody>
      </p:sp>
      <p:sp>
        <p:nvSpPr>
          <p:cNvPr id="3" name="Content Placeholder 2"/>
          <p:cNvSpPr>
            <a:spLocks noGrp="1"/>
          </p:cNvSpPr>
          <p:nvPr>
            <p:ph sz="quarter" idx="1"/>
          </p:nvPr>
        </p:nvSpPr>
        <p:spPr>
          <a:xfrm>
            <a:off x="457200" y="1600200"/>
            <a:ext cx="7924800" cy="4873752"/>
          </a:xfrm>
        </p:spPr>
        <p:txBody>
          <a:bodyPr>
            <a:normAutofit fontScale="85000" lnSpcReduction="20000"/>
          </a:bodyPr>
          <a:lstStyle/>
          <a:p>
            <a:pPr algn="just">
              <a:lnSpc>
                <a:spcPct val="150000"/>
              </a:lnSpc>
            </a:pPr>
            <a:r>
              <a:rPr lang="en-US" b="1" dirty="0" smtClean="0">
                <a:solidFill>
                  <a:srgbClr val="0070C0"/>
                </a:solidFill>
              </a:rPr>
              <a:t>Plants on which we depend for food are under attack from insects, fungi, bacteria, viruses, rodents and other animals, and must compete with weeds for nutrients.</a:t>
            </a:r>
          </a:p>
          <a:p>
            <a:pPr algn="just">
              <a:lnSpc>
                <a:spcPct val="150000"/>
              </a:lnSpc>
            </a:pPr>
            <a:r>
              <a:rPr lang="en-US" b="1" dirty="0" smtClean="0">
                <a:solidFill>
                  <a:srgbClr val="0070C0"/>
                </a:solidFill>
              </a:rPr>
              <a:t>To kill unwanted populations living in or on their crops, farmers use pesticides.</a:t>
            </a:r>
          </a:p>
          <a:p>
            <a:pPr algn="just">
              <a:lnSpc>
                <a:spcPct val="150000"/>
              </a:lnSpc>
            </a:pPr>
            <a:r>
              <a:rPr lang="en-US" b="1" dirty="0" smtClean="0">
                <a:solidFill>
                  <a:srgbClr val="0070C0"/>
                </a:solidFill>
              </a:rPr>
              <a:t>The remnants of such pesticides used on pests may get adsorbed by the soil particles and contaminate root crops grown in that soil.</a:t>
            </a:r>
          </a:p>
          <a:p>
            <a:pPr algn="just">
              <a:lnSpc>
                <a:spcPct val="150000"/>
              </a:lnSpc>
            </a:pPr>
            <a:r>
              <a:rPr lang="en-US" b="1" dirty="0" smtClean="0">
                <a:solidFill>
                  <a:srgbClr val="0070C0"/>
                </a:solidFill>
              </a:rPr>
              <a:t>The consumption of such crops causes the pesticides remnants to enter human biological systems, affecting them adversely.</a:t>
            </a:r>
            <a:endParaRPr lang="en-US" b="1"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4572000" y="228600"/>
            <a:ext cx="3952875" cy="2947261"/>
          </a:xfrm>
          <a:prstGeom prst="rect">
            <a:avLst/>
          </a:prstGeom>
          <a:noFill/>
          <a:ln w="9525">
            <a:noFill/>
            <a:miter lim="800000"/>
            <a:headEnd/>
            <a:tailEnd/>
          </a:ln>
          <a:effectLst/>
        </p:spPr>
      </p:pic>
      <p:sp>
        <p:nvSpPr>
          <p:cNvPr id="5" name="Rectangle 4"/>
          <p:cNvSpPr/>
          <p:nvPr/>
        </p:nvSpPr>
        <p:spPr>
          <a:xfrm>
            <a:off x="457200" y="3429000"/>
            <a:ext cx="8153400" cy="2803011"/>
          </a:xfrm>
          <a:prstGeom prst="rect">
            <a:avLst/>
          </a:prstGeom>
        </p:spPr>
        <p:txBody>
          <a:bodyPr wrap="square">
            <a:spAutoFit/>
          </a:bodyPr>
          <a:lstStyle/>
          <a:p>
            <a:pPr algn="just">
              <a:lnSpc>
                <a:spcPct val="150000"/>
              </a:lnSpc>
            </a:pPr>
            <a:r>
              <a:rPr lang="en-US" sz="2000" b="1" dirty="0" smtClean="0">
                <a:solidFill>
                  <a:srgbClr val="0070C0"/>
                </a:solidFill>
              </a:rPr>
              <a:t>Excessive use of agricultural fertilizers and pesticides, antibiotics and hormones in livestock and irrigating farms to boost agricultural production causes alteration in the chemical fertilizers act as inorganic plant nutrients. This contaminated soil and waste waters are agricultural factors affecting soil pollution.</a:t>
            </a:r>
            <a:endParaRPr lang="en-US" sz="2000" b="1" dirty="0">
              <a:solidFill>
                <a:srgbClr val="0070C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137</TotalTime>
  <Words>1378</Words>
  <Application>Microsoft Office PowerPoint</Application>
  <PresentationFormat>On-screen Show (4:3)</PresentationFormat>
  <Paragraphs>85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POLLUTION DUE TO PLASTICS : </vt:lpstr>
      <vt:lpstr>ADVERSE EFFECTS </vt:lpstr>
      <vt:lpstr>Slide 3</vt:lpstr>
      <vt:lpstr>Slide 4</vt:lpstr>
      <vt:lpstr>CONTROL MEASURES </vt:lpstr>
      <vt:lpstr>Slide 6</vt:lpstr>
      <vt:lpstr>Slide 7</vt:lpstr>
      <vt:lpstr>POLLUTION DUE TO PESTICIDES</vt:lpstr>
      <vt:lpstr>Slide 9</vt:lpstr>
      <vt:lpstr>ADVERSE EFFECTS </vt:lpstr>
      <vt:lpstr>Slide 11</vt:lpstr>
      <vt:lpstr>CONTROL MEASURES </vt:lpstr>
      <vt:lpstr>Slide 13</vt:lpstr>
      <vt:lpstr>Bio-medical waste</vt:lpstr>
      <vt:lpstr>Slide 15</vt:lpstr>
      <vt:lpstr>Slide 16</vt:lpstr>
      <vt:lpstr>Effects of Biomedical waste</vt:lpstr>
      <vt:lpstr>Slide 18</vt:lpstr>
      <vt:lpstr>Types of Biomedical Waste Disposal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pollution  </dc:title>
  <dc:creator>user</dc:creator>
  <cp:lastModifiedBy>Windows User</cp:lastModifiedBy>
  <cp:revision>18</cp:revision>
  <dcterms:created xsi:type="dcterms:W3CDTF">2006-08-16T00:00:00Z</dcterms:created>
  <dcterms:modified xsi:type="dcterms:W3CDTF">2021-08-15T17:11:30Z</dcterms:modified>
</cp:coreProperties>
</file>