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0" r:id="rId17"/>
    <p:sldId id="271" r:id="rId18"/>
    <p:sldId id="273" r:id="rId19"/>
    <p:sldId id="274" r:id="rId20"/>
    <p:sldId id="275" r:id="rId21"/>
    <p:sldId id="276" r:id="rId22"/>
    <p:sldId id="287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3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30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84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25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99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99780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00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74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30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5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8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9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007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5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75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63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A34F41-A16C-4351-8DE7-0559029D69C9}" type="datetimeFigureOut">
              <a:rPr lang="en-US" smtClean="0"/>
              <a:t>6/7/2021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CE8CB9-39DA-4276-8BE0-086E2EB806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3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27B4ED-219A-4C91-9E28-8AD0782B27C2}"/>
              </a:ext>
            </a:extLst>
          </p:cNvPr>
          <p:cNvSpPr txBox="1"/>
          <p:nvPr/>
        </p:nvSpPr>
        <p:spPr>
          <a:xfrm>
            <a:off x="1810948" y="47445"/>
            <a:ext cx="9007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Carboxylic Acids And </a:t>
            </a:r>
            <a:r>
              <a:rPr lang="en-US" sz="4000" b="1" u="sng" dirty="0" err="1"/>
              <a:t>Sulphonic</a:t>
            </a:r>
            <a:r>
              <a:rPr lang="en-US" sz="4000" b="1" u="sng" dirty="0"/>
              <a:t> Acids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35828D-F870-4339-BC0B-0B84F21E32CE}"/>
              </a:ext>
            </a:extLst>
          </p:cNvPr>
          <p:cNvSpPr txBox="1"/>
          <p:nvPr/>
        </p:nvSpPr>
        <p:spPr>
          <a:xfrm>
            <a:off x="104904" y="741137"/>
            <a:ext cx="11982191" cy="22467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Carboxylic Acids are compounds containing carboxyl group (-COOH)</a:t>
            </a:r>
          </a:p>
          <a:p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General Formula is</a:t>
            </a:r>
          </a:p>
          <a:p>
            <a:endParaRPr lang="en-US" sz="2800" b="1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dirty="0"/>
              <a:t>Long chain monocarboxylic acids are called Fatty Acids</a:t>
            </a:r>
          </a:p>
        </p:txBody>
      </p:sp>
      <p:pic>
        <p:nvPicPr>
          <p:cNvPr id="1026" name="Picture 2" descr="Carboxylic acid - Wikipedia">
            <a:extLst>
              <a:ext uri="{FF2B5EF4-FFF2-40B4-BE49-F238E27FC236}">
                <a16:creationId xmlns:a16="http://schemas.microsoft.com/office/drawing/2014/main" id="{559AFF96-8743-433A-9533-4D5B7B1B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849" y="1258771"/>
            <a:ext cx="1597846" cy="128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957A95-7F99-4362-AE33-7736DEB341F1}"/>
              </a:ext>
            </a:extLst>
          </p:cNvPr>
          <p:cNvSpPr txBox="1"/>
          <p:nvPr/>
        </p:nvSpPr>
        <p:spPr>
          <a:xfrm>
            <a:off x="963117" y="3608485"/>
            <a:ext cx="2552302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Nomenclature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F1352C-88F4-4982-9FF7-E10BA0B242C7}"/>
              </a:ext>
            </a:extLst>
          </p:cNvPr>
          <p:cNvSpPr txBox="1"/>
          <p:nvPr/>
        </p:nvSpPr>
        <p:spPr>
          <a:xfrm>
            <a:off x="262092" y="4594119"/>
            <a:ext cx="39543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ways of </a:t>
            </a: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naming carboxylic Acids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8D12A6-4931-4630-AF52-9E66F511A5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6444" y="3110701"/>
            <a:ext cx="7713464" cy="3699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06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05320E-CF87-40ED-87D2-7F7538476C76}"/>
              </a:ext>
            </a:extLst>
          </p:cNvPr>
          <p:cNvSpPr txBox="1"/>
          <p:nvPr/>
        </p:nvSpPr>
        <p:spPr>
          <a:xfrm>
            <a:off x="2331500" y="104801"/>
            <a:ext cx="6862200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Chemical Properties of Carboxylic Acids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397BF-13A7-4547-9871-9981983A8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97" y="1386496"/>
            <a:ext cx="7961792" cy="17230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4E1551-1E36-42AE-9FA9-4E16D3FBB1EC}"/>
              </a:ext>
            </a:extLst>
          </p:cNvPr>
          <p:cNvSpPr txBox="1"/>
          <p:nvPr/>
        </p:nvSpPr>
        <p:spPr>
          <a:xfrm>
            <a:off x="280220" y="508397"/>
            <a:ext cx="1306833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1. ACIDITY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1D4AC2-2B08-4E14-82A7-5445EAF34251}"/>
              </a:ext>
            </a:extLst>
          </p:cNvPr>
          <p:cNvSpPr txBox="1"/>
          <p:nvPr/>
        </p:nvSpPr>
        <p:spPr>
          <a:xfrm>
            <a:off x="2203408" y="855639"/>
            <a:ext cx="2805576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a) Reactions with Metals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956FAB-6166-44B3-B6B7-3E300E8E4A62}"/>
              </a:ext>
            </a:extLst>
          </p:cNvPr>
          <p:cNvSpPr txBox="1"/>
          <p:nvPr/>
        </p:nvSpPr>
        <p:spPr>
          <a:xfrm>
            <a:off x="2295581" y="4501260"/>
            <a:ext cx="2621230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b) Reaction with bases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0584E1-CDC2-4B74-AC62-CD68036A5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5008" y="3194384"/>
            <a:ext cx="5937422" cy="360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07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281133-2836-4910-B392-90ED73A7F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758" y="344820"/>
            <a:ext cx="7844484" cy="1892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3CDB80-D14C-4A3B-9533-1155208ED7BD}"/>
              </a:ext>
            </a:extLst>
          </p:cNvPr>
          <p:cNvSpPr txBox="1"/>
          <p:nvPr/>
        </p:nvSpPr>
        <p:spPr>
          <a:xfrm>
            <a:off x="209637" y="2545569"/>
            <a:ext cx="3379451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c) Dissociation equilibrium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743142A-4D9B-4816-8EE1-BF8F28045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459" y="3491219"/>
            <a:ext cx="6448425" cy="11296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9322B9-F33B-40C0-A027-BEC8119A88B4}"/>
              </a:ext>
            </a:extLst>
          </p:cNvPr>
          <p:cNvSpPr txBox="1"/>
          <p:nvPr/>
        </p:nvSpPr>
        <p:spPr>
          <a:xfrm>
            <a:off x="1311800" y="3022133"/>
            <a:ext cx="5630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Carboxylic Acids dissociate in water to give 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DCB079D-C13A-49A5-840D-2E4BAEEC8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51" y="4857125"/>
            <a:ext cx="7187516" cy="99826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AEE6930-1E82-43F6-9D8D-0E7D05A4B0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3758" y="6041819"/>
            <a:ext cx="2416439" cy="7038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B07DE50-4EEE-428C-9F52-02588A12AAEA}"/>
              </a:ext>
            </a:extLst>
          </p:cNvPr>
          <p:cNvSpPr txBox="1"/>
          <p:nvPr/>
        </p:nvSpPr>
        <p:spPr>
          <a:xfrm>
            <a:off x="6292490" y="5978228"/>
            <a:ext cx="4791313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Smaller the </a:t>
            </a:r>
            <a:r>
              <a:rPr lang="en-US" sz="2400" b="1" dirty="0" err="1"/>
              <a:t>P</a:t>
            </a:r>
            <a:r>
              <a:rPr lang="en-US" sz="2400" b="1" baseline="30000" dirty="0" err="1"/>
              <a:t>ka</a:t>
            </a:r>
            <a:r>
              <a:rPr lang="en-US" sz="2400" b="1" dirty="0"/>
              <a:t> Value of an acid </a:t>
            </a:r>
          </a:p>
          <a:p>
            <a:pPr algn="ctr"/>
            <a:r>
              <a:rPr lang="en-US" sz="2400" b="1" dirty="0"/>
              <a:t>the stronger the acid</a:t>
            </a:r>
          </a:p>
        </p:txBody>
      </p:sp>
    </p:spTree>
    <p:extLst>
      <p:ext uri="{BB962C8B-B14F-4D97-AF65-F5344CB8AC3E}">
        <p14:creationId xmlns:p14="http://schemas.microsoft.com/office/powerpoint/2010/main" val="1759421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ED93447-24F5-429C-BD7E-A87F9A118710}"/>
              </a:ext>
            </a:extLst>
          </p:cNvPr>
          <p:cNvSpPr txBox="1"/>
          <p:nvPr/>
        </p:nvSpPr>
        <p:spPr>
          <a:xfrm>
            <a:off x="2617419" y="213114"/>
            <a:ext cx="6957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Origin of acidity in carboxylic Acids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5D7DC6-13F2-483C-A351-3C1E5D3FF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955" y="1384504"/>
            <a:ext cx="8599303" cy="18380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5FA6BBF-06CD-463D-9E4C-71F459C5C2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398" y="4112838"/>
            <a:ext cx="6201228" cy="23359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72D9D2-3A39-4462-A457-D0FD5A3EB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499" y="4112838"/>
            <a:ext cx="4270162" cy="213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50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BF9BE6-29B5-4554-92FF-4CBD95D8E3E2}"/>
              </a:ext>
            </a:extLst>
          </p:cNvPr>
          <p:cNvSpPr txBox="1"/>
          <p:nvPr/>
        </p:nvSpPr>
        <p:spPr>
          <a:xfrm>
            <a:off x="2802194" y="0"/>
            <a:ext cx="62476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Acidity of Aromatic Carboxylic Acids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1D5D66-DBBB-4CC1-AD5A-53FC4EB9F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065" y="626459"/>
            <a:ext cx="8246755" cy="541265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AC028E-62E9-436E-BE88-5B8EB536C059}"/>
              </a:ext>
            </a:extLst>
          </p:cNvPr>
          <p:cNvSpPr txBox="1"/>
          <p:nvPr/>
        </p:nvSpPr>
        <p:spPr>
          <a:xfrm>
            <a:off x="1485111" y="6039118"/>
            <a:ext cx="9642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Due to greater resonance stabilization, Aromatic carboxylic acids are stronger </a:t>
            </a:r>
          </a:p>
          <a:p>
            <a:pPr algn="ctr"/>
            <a:r>
              <a:rPr lang="en-US" sz="2000" b="1" dirty="0"/>
              <a:t>than Aliphatic carboxylic Acids</a:t>
            </a:r>
          </a:p>
        </p:txBody>
      </p:sp>
    </p:spTree>
    <p:extLst>
      <p:ext uri="{BB962C8B-B14F-4D97-AF65-F5344CB8AC3E}">
        <p14:creationId xmlns:p14="http://schemas.microsoft.com/office/powerpoint/2010/main" val="184329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200B61-A2DE-4DB9-BE87-49FC7E87496E}"/>
              </a:ext>
            </a:extLst>
          </p:cNvPr>
          <p:cNvSpPr txBox="1"/>
          <p:nvPr/>
        </p:nvSpPr>
        <p:spPr>
          <a:xfrm>
            <a:off x="882137" y="309716"/>
            <a:ext cx="1042772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Effect of substituents on Acidity of Aliphatic Carboxylic Acids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345C53-2056-4BCA-AEEF-0B639EDF8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952" y="1572671"/>
            <a:ext cx="8208095" cy="24197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553D20-3AF7-4631-AEFD-6C1348C58FDB}"/>
              </a:ext>
            </a:extLst>
          </p:cNvPr>
          <p:cNvSpPr txBox="1"/>
          <p:nvPr/>
        </p:nvSpPr>
        <p:spPr>
          <a:xfrm>
            <a:off x="603012" y="897748"/>
            <a:ext cx="7598555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1. Electron releasing substituents decreases acidity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97ED26-C667-499D-9671-B7AEA205D427}"/>
              </a:ext>
            </a:extLst>
          </p:cNvPr>
          <p:cNvSpPr txBox="1"/>
          <p:nvPr/>
        </p:nvSpPr>
        <p:spPr>
          <a:xfrm>
            <a:off x="2369818" y="3592288"/>
            <a:ext cx="74523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Hence Formic Acid is more acidic than Methyl propionic Acid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73B0E-475D-4105-BB32-AF917D2E089A}"/>
              </a:ext>
            </a:extLst>
          </p:cNvPr>
          <p:cNvSpPr txBox="1"/>
          <p:nvPr/>
        </p:nvSpPr>
        <p:spPr>
          <a:xfrm>
            <a:off x="603012" y="4288043"/>
            <a:ext cx="1065560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2. Electron withdrawing substituents increases acidity (Cl, Br, F, OH, CN)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4A492-9E39-494C-9547-531FDCA55B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2630" y="4893667"/>
            <a:ext cx="4358937" cy="165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4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831C54-7CAF-4B9A-AACA-91DEF5029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187" y="2785367"/>
            <a:ext cx="8241185" cy="389167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FCF5965-F775-4DE3-8618-381FFE85BE02}"/>
              </a:ext>
            </a:extLst>
          </p:cNvPr>
          <p:cNvSpPr/>
          <p:nvPr/>
        </p:nvSpPr>
        <p:spPr>
          <a:xfrm>
            <a:off x="670811" y="125050"/>
            <a:ext cx="7173759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/>
              <a:t>a) Strength of electron withdrawing substituents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A8AB3-911F-479E-8530-E74D9C6E9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444" y="741079"/>
            <a:ext cx="6620830" cy="188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68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D699C6D-2E97-4169-81C1-6DB3593C447A}"/>
              </a:ext>
            </a:extLst>
          </p:cNvPr>
          <p:cNvSpPr txBox="1"/>
          <p:nvPr/>
        </p:nvSpPr>
        <p:spPr>
          <a:xfrm>
            <a:off x="235974" y="73931"/>
            <a:ext cx="6343403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b) No of electron withdrawing substituents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DD7CD2-2336-427C-8DF9-10D19E927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259" y="595923"/>
            <a:ext cx="7565002" cy="20868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AA3447-9A14-426B-94EF-C2290AEC7B57}"/>
              </a:ext>
            </a:extLst>
          </p:cNvPr>
          <p:cNvSpPr txBox="1"/>
          <p:nvPr/>
        </p:nvSpPr>
        <p:spPr>
          <a:xfrm>
            <a:off x="235974" y="2743147"/>
            <a:ext cx="7075976" cy="46166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c) Position of electron withdrawing substituents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C2FD290-A551-450A-82F8-71BF7F3A4C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259" y="3192790"/>
            <a:ext cx="7372492" cy="160629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1050C8B-29BD-4552-970E-B83B86B7E0A5}"/>
              </a:ext>
            </a:extLst>
          </p:cNvPr>
          <p:cNvSpPr/>
          <p:nvPr/>
        </p:nvSpPr>
        <p:spPr>
          <a:xfrm>
            <a:off x="235974" y="4917684"/>
            <a:ext cx="7949381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d) Presence of multiple bonds adjacent to carboxyl groups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45E7E2-8CAC-41BA-986C-95939A54E9E9}"/>
              </a:ext>
            </a:extLst>
          </p:cNvPr>
          <p:cNvSpPr/>
          <p:nvPr/>
        </p:nvSpPr>
        <p:spPr>
          <a:xfrm>
            <a:off x="2325487" y="5213618"/>
            <a:ext cx="2164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(increases acidity)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B5EA1BD-198A-49A1-A02A-56F291032858}"/>
              </a:ext>
            </a:extLst>
          </p:cNvPr>
          <p:cNvSpPr/>
          <p:nvPr/>
        </p:nvSpPr>
        <p:spPr>
          <a:xfrm>
            <a:off x="1926269" y="5604450"/>
            <a:ext cx="4169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CH2 = CH- COOH &gt; CH3 - CH2 - COOH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E035D5-B627-4355-B8F5-67B4FC308CE3}"/>
              </a:ext>
            </a:extLst>
          </p:cNvPr>
          <p:cNvSpPr/>
          <p:nvPr/>
        </p:nvSpPr>
        <p:spPr>
          <a:xfrm>
            <a:off x="914386" y="6078143"/>
            <a:ext cx="839674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due to greater electronegativity of SP2 hybridized carbon than SP3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dirty="0"/>
              <a:t>Resonance stabilization of carboxylate ion extending to the double bond</a:t>
            </a:r>
          </a:p>
        </p:txBody>
      </p:sp>
    </p:spTree>
    <p:extLst>
      <p:ext uri="{BB962C8B-B14F-4D97-AF65-F5344CB8AC3E}">
        <p14:creationId xmlns:p14="http://schemas.microsoft.com/office/powerpoint/2010/main" val="40527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02F267-63B4-4936-9FC6-67F41691709C}"/>
              </a:ext>
            </a:extLst>
          </p:cNvPr>
          <p:cNvSpPr txBox="1"/>
          <p:nvPr/>
        </p:nvSpPr>
        <p:spPr>
          <a:xfrm>
            <a:off x="1607574" y="309715"/>
            <a:ext cx="18582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   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D2EF43-DB23-408E-96BE-6E5DD44CB62D}"/>
              </a:ext>
            </a:extLst>
          </p:cNvPr>
          <p:cNvSpPr txBox="1"/>
          <p:nvPr/>
        </p:nvSpPr>
        <p:spPr>
          <a:xfrm>
            <a:off x="187972" y="309715"/>
            <a:ext cx="11816055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omic Sans MS" panose="030F0702030302020204" pitchFamily="66" charset="0"/>
              </a:rPr>
              <a:t>Effect of substituents on the acidity of aromatic carboxylic acids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045880-0A80-4AA2-9BF4-E596CB2CAE3E}"/>
              </a:ext>
            </a:extLst>
          </p:cNvPr>
          <p:cNvSpPr txBox="1"/>
          <p:nvPr/>
        </p:nvSpPr>
        <p:spPr>
          <a:xfrm>
            <a:off x="0" y="931724"/>
            <a:ext cx="1082219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2800" b="1" dirty="0"/>
              <a:t>All ortho substituents are acid strengthening – </a:t>
            </a:r>
            <a:r>
              <a:rPr lang="en-US" sz="2800" b="1" dirty="0">
                <a:latin typeface="Comic Sans MS" panose="030F0702030302020204" pitchFamily="66" charset="0"/>
              </a:rPr>
              <a:t>Ortho Effect</a:t>
            </a:r>
          </a:p>
          <a:p>
            <a:pPr algn="ctr"/>
            <a:r>
              <a:rPr lang="en-US" sz="2800" b="1" dirty="0"/>
              <a:t>                ( both electron releasing and electron withdrawing )</a:t>
            </a:r>
          </a:p>
          <a:p>
            <a:endParaRPr lang="en-US" sz="2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65E618-ECDE-4139-8FAE-B108D02FC893}"/>
              </a:ext>
            </a:extLst>
          </p:cNvPr>
          <p:cNvSpPr txBox="1"/>
          <p:nvPr/>
        </p:nvSpPr>
        <p:spPr>
          <a:xfrm>
            <a:off x="0" y="1865211"/>
            <a:ext cx="638828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b="1" u="sng" dirty="0"/>
              <a:t>Electron withdrawing substituents</a:t>
            </a:r>
            <a:endParaRPr lang="en-US" sz="2800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1527BE-5188-4A79-BB1D-EDF5FBA7051F}"/>
              </a:ext>
            </a:extLst>
          </p:cNvPr>
          <p:cNvSpPr txBox="1"/>
          <p:nvPr/>
        </p:nvSpPr>
        <p:spPr>
          <a:xfrm>
            <a:off x="483398" y="2449986"/>
            <a:ext cx="10873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It increases the acidity when present in meta or para position and the effect will be more at para position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A4FF685-2ED6-4C09-8711-6328286AC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83" y="4245248"/>
            <a:ext cx="7191214" cy="25815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0CDA39-3F07-48AF-847F-0DA414DCC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004" y="3429000"/>
            <a:ext cx="7464513" cy="12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661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9A1B902-78F5-4F96-8494-7AC0A6B0BD4D}"/>
              </a:ext>
            </a:extLst>
          </p:cNvPr>
          <p:cNvSpPr/>
          <p:nvPr/>
        </p:nvSpPr>
        <p:spPr>
          <a:xfrm>
            <a:off x="579413" y="788927"/>
            <a:ext cx="569579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/>
              <a:t>Electron releasing substituents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557B39-6730-472A-B01F-0F583DD727F4}"/>
              </a:ext>
            </a:extLst>
          </p:cNvPr>
          <p:cNvSpPr/>
          <p:nvPr/>
        </p:nvSpPr>
        <p:spPr>
          <a:xfrm>
            <a:off x="579413" y="1857366"/>
            <a:ext cx="104665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It decreases the acidity when present in meta or para position as it intensify the negative charge of the carboxylate ion.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7DDFA3-56B4-49D4-A2F3-B4BA2825A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327" y="3295970"/>
            <a:ext cx="6676696" cy="309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322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9865B8-DE1C-4287-933B-45B3859CB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6" y="2559447"/>
            <a:ext cx="6251172" cy="42081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0F2A5B-F61B-4E06-A361-480572E2D2C6}"/>
              </a:ext>
            </a:extLst>
          </p:cNvPr>
          <p:cNvSpPr txBox="1"/>
          <p:nvPr/>
        </p:nvSpPr>
        <p:spPr>
          <a:xfrm>
            <a:off x="546761" y="946703"/>
            <a:ext cx="530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1. Formation of Acid Chloride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E29B87B-198F-41FD-A11F-415D813A6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058" y="3612703"/>
            <a:ext cx="5864942" cy="20038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53A8836-D7AA-48D9-A764-B2F0B5DE2887}"/>
              </a:ext>
            </a:extLst>
          </p:cNvPr>
          <p:cNvSpPr txBox="1"/>
          <p:nvPr/>
        </p:nvSpPr>
        <p:spPr>
          <a:xfrm>
            <a:off x="1132115" y="1469923"/>
            <a:ext cx="8600127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Carboxylic acids react with PCl3, PCl5 or SOCl2 to give</a:t>
            </a:r>
          </a:p>
          <a:p>
            <a:r>
              <a:rPr lang="en-US" sz="2400" b="1" dirty="0"/>
              <a:t>Acid Chloride (Acetyl Chloride 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B0CCBC-1BF8-4913-8FEE-E538F3457583}"/>
              </a:ext>
            </a:extLst>
          </p:cNvPr>
          <p:cNvSpPr txBox="1"/>
          <p:nvPr/>
        </p:nvSpPr>
        <p:spPr>
          <a:xfrm>
            <a:off x="3201471" y="158465"/>
            <a:ext cx="5398657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Preparation of Acid Derivatives</a:t>
            </a:r>
          </a:p>
        </p:txBody>
      </p:sp>
    </p:spTree>
    <p:extLst>
      <p:ext uri="{BB962C8B-B14F-4D97-AF65-F5344CB8AC3E}">
        <p14:creationId xmlns:p14="http://schemas.microsoft.com/office/powerpoint/2010/main" val="4058981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13CAFA-EDC8-49B7-981D-258CD38B8BB6}"/>
              </a:ext>
            </a:extLst>
          </p:cNvPr>
          <p:cNvGrpSpPr/>
          <p:nvPr/>
        </p:nvGrpSpPr>
        <p:grpSpPr>
          <a:xfrm>
            <a:off x="1237480" y="189733"/>
            <a:ext cx="9430519" cy="3046953"/>
            <a:chOff x="127138" y="276818"/>
            <a:chExt cx="11923209" cy="405350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CFE9CEC-2A2E-46DC-A358-30CE905E56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7138" y="299280"/>
              <a:ext cx="11908695" cy="403104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BCE3056-FBEA-4391-BB08-9054AE4F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1652" y="276818"/>
              <a:ext cx="11908695" cy="2037983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493FED-774B-4F63-AD81-A307983E2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960" y="3868233"/>
            <a:ext cx="9407559" cy="25071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CB7C31B-2858-47AD-BC2F-58967EF3404D}"/>
              </a:ext>
            </a:extLst>
          </p:cNvPr>
          <p:cNvSpPr txBox="1"/>
          <p:nvPr/>
        </p:nvSpPr>
        <p:spPr>
          <a:xfrm>
            <a:off x="1237480" y="3363686"/>
            <a:ext cx="91960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3. IUPAC names (Carboxylic Acids are named as alkanoic Acids)</a:t>
            </a:r>
          </a:p>
        </p:txBody>
      </p:sp>
    </p:spTree>
    <p:extLst>
      <p:ext uri="{BB962C8B-B14F-4D97-AF65-F5344CB8AC3E}">
        <p14:creationId xmlns:p14="http://schemas.microsoft.com/office/powerpoint/2010/main" val="799683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C00F9C4-0A89-4033-85EB-D45324F503FB}"/>
              </a:ext>
            </a:extLst>
          </p:cNvPr>
          <p:cNvSpPr txBox="1"/>
          <p:nvPr/>
        </p:nvSpPr>
        <p:spPr>
          <a:xfrm>
            <a:off x="709151" y="211506"/>
            <a:ext cx="3924472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2. Formation of amides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9820D-7A99-4059-828D-3B4E97C1C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652" y="1059291"/>
            <a:ext cx="6829565" cy="24852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EDCB48-7A62-4DCC-AE1B-E7DFDB43085D}"/>
              </a:ext>
            </a:extLst>
          </p:cNvPr>
          <p:cNvSpPr txBox="1"/>
          <p:nvPr/>
        </p:nvSpPr>
        <p:spPr>
          <a:xfrm>
            <a:off x="709151" y="3731537"/>
            <a:ext cx="3915624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3. Formation of Esters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47F2F3-4DA8-469C-A1FD-AE4DD4B134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52" y="4409695"/>
            <a:ext cx="8135573" cy="205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36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C7FFA4E-B0E6-4890-B845-5D03F9080C82}"/>
              </a:ext>
            </a:extLst>
          </p:cNvPr>
          <p:cNvSpPr txBox="1"/>
          <p:nvPr/>
        </p:nvSpPr>
        <p:spPr>
          <a:xfrm>
            <a:off x="674433" y="65881"/>
            <a:ext cx="9619941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u="sng" dirty="0">
                <a:latin typeface="Adobe Fangsong Std R" panose="02020400000000000000" pitchFamily="18" charset="-128"/>
                <a:ea typeface="Adobe Fangsong Std R" panose="02020400000000000000" pitchFamily="18" charset="-128"/>
              </a:rPr>
              <a:t>Fisher Esterification (Fisher Speier Esterification)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8CB6E5-7443-467A-AB1E-664BFA122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2626" y="772724"/>
            <a:ext cx="7396132" cy="258004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62D51B3-6E8D-498D-9DE9-0B0D5AFE7B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0720" y="4058571"/>
            <a:ext cx="7103087" cy="25800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F52201-6A66-4288-89DB-4EA315CE7E0C}"/>
              </a:ext>
            </a:extLst>
          </p:cNvPr>
          <p:cNvSpPr txBox="1"/>
          <p:nvPr/>
        </p:nvSpPr>
        <p:spPr>
          <a:xfrm>
            <a:off x="870155" y="3474838"/>
            <a:ext cx="9424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Carboxylic acid reacts with phenol too but the reaction is low</a:t>
            </a:r>
          </a:p>
        </p:txBody>
      </p:sp>
    </p:spTree>
    <p:extLst>
      <p:ext uri="{BB962C8B-B14F-4D97-AF65-F5344CB8AC3E}">
        <p14:creationId xmlns:p14="http://schemas.microsoft.com/office/powerpoint/2010/main" val="4298444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86894D-2149-40A2-BE2C-DBFD1ECF31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967" y="1480499"/>
            <a:ext cx="9456065" cy="505808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BD235CD-9344-49CD-8048-500B1C67EAFD}"/>
              </a:ext>
            </a:extLst>
          </p:cNvPr>
          <p:cNvSpPr/>
          <p:nvPr/>
        </p:nvSpPr>
        <p:spPr>
          <a:xfrm>
            <a:off x="271576" y="444673"/>
            <a:ext cx="56604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 of Fisher Esterification </a:t>
            </a:r>
          </a:p>
        </p:txBody>
      </p:sp>
    </p:spTree>
    <p:extLst>
      <p:ext uri="{BB962C8B-B14F-4D97-AF65-F5344CB8AC3E}">
        <p14:creationId xmlns:p14="http://schemas.microsoft.com/office/powerpoint/2010/main" val="3891097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5AEBBC-C7C2-4489-8563-5AA672FE77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63" y="1426136"/>
            <a:ext cx="7211839" cy="52295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7BFDC4-8B91-4076-84EF-A9757A97F434}"/>
              </a:ext>
            </a:extLst>
          </p:cNvPr>
          <p:cNvSpPr txBox="1"/>
          <p:nvPr/>
        </p:nvSpPr>
        <p:spPr>
          <a:xfrm>
            <a:off x="3069804" y="43543"/>
            <a:ext cx="4657237" cy="5232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4.Formation of Anhydrides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EE4E57-EE6E-4F7B-B428-4B76201B1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1838" y="4498259"/>
            <a:ext cx="4980161" cy="20964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8A831B-87EE-49FF-8B73-83E2EA98DE1B}"/>
              </a:ext>
            </a:extLst>
          </p:cNvPr>
          <p:cNvSpPr txBox="1"/>
          <p:nvPr/>
        </p:nvSpPr>
        <p:spPr>
          <a:xfrm>
            <a:off x="945769" y="765617"/>
            <a:ext cx="4015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a) By dehydration by P</a:t>
            </a:r>
            <a:r>
              <a:rPr lang="en-US" sz="2400" b="1" baseline="-25000" dirty="0"/>
              <a:t>2</a:t>
            </a:r>
            <a:r>
              <a:rPr lang="en-US" sz="2400" b="1" dirty="0"/>
              <a:t>O</a:t>
            </a:r>
            <a:r>
              <a:rPr lang="en-US" sz="2400" b="1" baseline="-25000" dirty="0"/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E76862-0413-43CA-AA13-34DDE4EB9898}"/>
              </a:ext>
            </a:extLst>
          </p:cNvPr>
          <p:cNvSpPr txBox="1"/>
          <p:nvPr/>
        </p:nvSpPr>
        <p:spPr>
          <a:xfrm flipH="1">
            <a:off x="7385602" y="3746090"/>
            <a:ext cx="4806398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0988" indent="-280988"/>
            <a:r>
              <a:rPr lang="en-US" b="1" dirty="0"/>
              <a:t>b) With Acid chloride in presence of      Pyridine</a:t>
            </a:r>
          </a:p>
        </p:txBody>
      </p:sp>
    </p:spTree>
    <p:extLst>
      <p:ext uri="{BB962C8B-B14F-4D97-AF65-F5344CB8AC3E}">
        <p14:creationId xmlns:p14="http://schemas.microsoft.com/office/powerpoint/2010/main" val="708010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42E1A78-F776-4CB8-84FB-B58F9E2371F6}"/>
              </a:ext>
            </a:extLst>
          </p:cNvPr>
          <p:cNvSpPr txBox="1"/>
          <p:nvPr/>
        </p:nvSpPr>
        <p:spPr>
          <a:xfrm>
            <a:off x="1902542" y="368709"/>
            <a:ext cx="789979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/>
              <a:t>Hell Volhard </a:t>
            </a:r>
            <a:r>
              <a:rPr lang="en-US" sz="2800" b="1" u="sng" dirty="0" err="1"/>
              <a:t>Zelinsky</a:t>
            </a:r>
            <a:r>
              <a:rPr lang="en-US" sz="2800" b="1" u="sng" dirty="0"/>
              <a:t> Reaction (HVZ Reaction)</a:t>
            </a:r>
          </a:p>
          <a:p>
            <a:endParaRPr lang="en-US" sz="2800" b="1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149CCD-9C52-41D6-A080-8B07938AA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637" y="2163390"/>
            <a:ext cx="7030066" cy="2424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790DAAD-C20D-49DE-B807-ECF7650EC7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3569" y="4754282"/>
            <a:ext cx="9224861" cy="19965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45399B-9DD1-4365-882A-C96300164138}"/>
              </a:ext>
            </a:extLst>
          </p:cNvPr>
          <p:cNvSpPr txBox="1"/>
          <p:nvPr/>
        </p:nvSpPr>
        <p:spPr>
          <a:xfrm>
            <a:off x="2389667" y="980996"/>
            <a:ext cx="766267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Carboxylic Acids having </a:t>
            </a:r>
            <a:r>
              <a:rPr lang="en-US" sz="2000" b="1" dirty="0">
                <a:latin typeface="Symbol" panose="05050102010706020507" pitchFamily="18" charset="2"/>
              </a:rPr>
              <a:t>a</a:t>
            </a:r>
            <a:r>
              <a:rPr lang="en-US" sz="2000" b="1" dirty="0"/>
              <a:t>-Hydrogen atoms</a:t>
            </a:r>
          </a:p>
          <a:p>
            <a:endParaRPr lang="en-US" sz="2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b="1" dirty="0"/>
              <a:t>Reagent : Chlorine/ Bromine in presence of Red Phosphorus</a:t>
            </a:r>
          </a:p>
        </p:txBody>
      </p:sp>
    </p:spTree>
    <p:extLst>
      <p:ext uri="{BB962C8B-B14F-4D97-AF65-F5344CB8AC3E}">
        <p14:creationId xmlns:p14="http://schemas.microsoft.com/office/powerpoint/2010/main" val="2457916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5A8239-CA38-437E-B2D0-801A05702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433" y="965999"/>
            <a:ext cx="9056695" cy="57150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3B144-8699-4C0A-91F3-95F0418AA291}"/>
              </a:ext>
            </a:extLst>
          </p:cNvPr>
          <p:cNvSpPr txBox="1"/>
          <p:nvPr/>
        </p:nvSpPr>
        <p:spPr>
          <a:xfrm>
            <a:off x="914400" y="309716"/>
            <a:ext cx="2029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Mechanism</a:t>
            </a:r>
          </a:p>
        </p:txBody>
      </p:sp>
    </p:spTree>
    <p:extLst>
      <p:ext uri="{BB962C8B-B14F-4D97-AF65-F5344CB8AC3E}">
        <p14:creationId xmlns:p14="http://schemas.microsoft.com/office/powerpoint/2010/main" val="3280886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BABEBD-8CA0-454B-AD7B-6D76ADC20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876" y="721674"/>
            <a:ext cx="7093974" cy="19163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A65BB9-7C34-4F1D-A94C-63D4BF13A712}"/>
              </a:ext>
            </a:extLst>
          </p:cNvPr>
          <p:cNvSpPr txBox="1"/>
          <p:nvPr/>
        </p:nvSpPr>
        <p:spPr>
          <a:xfrm>
            <a:off x="127828" y="85679"/>
            <a:ext cx="807246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Step 4 :Exchange reaction with unreacted Acid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5F379E-149D-4054-99BB-3C0CD7B8E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863" y="2929768"/>
            <a:ext cx="5455707" cy="36992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572CEC-0CAD-4B0D-92A5-7AA2B8FD0476}"/>
              </a:ext>
            </a:extLst>
          </p:cNvPr>
          <p:cNvSpPr txBox="1"/>
          <p:nvPr/>
        </p:nvSpPr>
        <p:spPr>
          <a:xfrm flipH="1">
            <a:off x="547164" y="3080939"/>
            <a:ext cx="31237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Applications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9BA833-1A71-4019-A1C0-6C2FF4F42888}"/>
              </a:ext>
            </a:extLst>
          </p:cNvPr>
          <p:cNvSpPr txBox="1"/>
          <p:nvPr/>
        </p:nvSpPr>
        <p:spPr>
          <a:xfrm>
            <a:off x="547164" y="3895871"/>
            <a:ext cx="572631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/>
              <a:t>-Halogenated Acids are convenient starting material for preparing other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/>
              <a:t>- substituted acids</a:t>
            </a:r>
          </a:p>
        </p:txBody>
      </p:sp>
    </p:spTree>
    <p:extLst>
      <p:ext uri="{BB962C8B-B14F-4D97-AF65-F5344CB8AC3E}">
        <p14:creationId xmlns:p14="http://schemas.microsoft.com/office/powerpoint/2010/main" val="2496680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513284-51DE-4AE8-96F7-6AD642F12ED7}"/>
              </a:ext>
            </a:extLst>
          </p:cNvPr>
          <p:cNvSpPr txBox="1"/>
          <p:nvPr/>
        </p:nvSpPr>
        <p:spPr>
          <a:xfrm>
            <a:off x="545691" y="190454"/>
            <a:ext cx="330411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/>
              <a:t>Decarboxylation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CD51EF-F258-4D33-B1DA-A9BF0B8A4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023" y="1432430"/>
            <a:ext cx="7104615" cy="16013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D137C3-4F28-48EF-BFC3-AFFC9EEB4A57}"/>
              </a:ext>
            </a:extLst>
          </p:cNvPr>
          <p:cNvSpPr txBox="1"/>
          <p:nvPr/>
        </p:nvSpPr>
        <p:spPr>
          <a:xfrm>
            <a:off x="818638" y="888560"/>
            <a:ext cx="9365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1. With Soda lime (3:1 mixture of Sodium Hydroxide and Calcium Oxide)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1CFC48-6E9D-4E8F-81F0-0BA5743784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943" y="2744032"/>
            <a:ext cx="7104614" cy="21373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AF823A-9F3F-4FEC-AB0C-662EE7E20C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023" y="4868737"/>
            <a:ext cx="7072454" cy="8896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0695FC-480C-418E-AF59-28953E3A3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023" y="5871681"/>
            <a:ext cx="7072454" cy="9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5171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650597-DF5A-4C76-A951-601F18CA7580}"/>
              </a:ext>
            </a:extLst>
          </p:cNvPr>
          <p:cNvSpPr txBox="1"/>
          <p:nvPr/>
        </p:nvSpPr>
        <p:spPr>
          <a:xfrm>
            <a:off x="139472" y="202012"/>
            <a:ext cx="1763624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b="1" dirty="0"/>
              <a:t>Mechanism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F524E1-07F8-49D5-BB79-A1DCA075C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0187" y="663677"/>
            <a:ext cx="5890529" cy="24084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B69B2A-1830-4F43-B4B5-4BA6FC90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70" y="3560935"/>
            <a:ext cx="8709834" cy="22833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71DD43-14BF-4B08-9C00-86CD3315E060}"/>
              </a:ext>
            </a:extLst>
          </p:cNvPr>
          <p:cNvSpPr txBox="1"/>
          <p:nvPr/>
        </p:nvSpPr>
        <p:spPr>
          <a:xfrm>
            <a:off x="534640" y="1786039"/>
            <a:ext cx="425469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1.Decarboxylation of carboxylate anion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D0080C-42B5-4B57-BAAD-64449C3535E6}"/>
              </a:ext>
            </a:extLst>
          </p:cNvPr>
          <p:cNvSpPr txBox="1"/>
          <p:nvPr/>
        </p:nvSpPr>
        <p:spPr>
          <a:xfrm>
            <a:off x="3578439" y="6148473"/>
            <a:ext cx="340349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2. Decarboxylation of free acid</a:t>
            </a:r>
          </a:p>
        </p:txBody>
      </p:sp>
    </p:spTree>
    <p:extLst>
      <p:ext uri="{BB962C8B-B14F-4D97-AF65-F5344CB8AC3E}">
        <p14:creationId xmlns:p14="http://schemas.microsoft.com/office/powerpoint/2010/main" val="17121999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F12B034-C41F-4132-B36C-A8DC1F07C9C0}"/>
              </a:ext>
            </a:extLst>
          </p:cNvPr>
          <p:cNvSpPr txBox="1"/>
          <p:nvPr/>
        </p:nvSpPr>
        <p:spPr>
          <a:xfrm>
            <a:off x="4721028" y="109915"/>
            <a:ext cx="3413114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Kolbe’s Electrolysis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AEB0CB-1059-4230-8CF6-DF5F707B5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07299"/>
            <a:ext cx="6446536" cy="1751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9BA507-41D2-4229-BB68-576C366EA1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869" y="984665"/>
            <a:ext cx="5484909" cy="13966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D00CEF-B8C0-4A51-9C54-C90152CDC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3268" y="3012110"/>
            <a:ext cx="6408634" cy="34139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FF5451-AF19-4EB3-BB46-8A47A4CF5F58}"/>
              </a:ext>
            </a:extLst>
          </p:cNvPr>
          <p:cNvSpPr txBox="1"/>
          <p:nvPr/>
        </p:nvSpPr>
        <p:spPr>
          <a:xfrm>
            <a:off x="652832" y="4362060"/>
            <a:ext cx="202972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Mechanism</a:t>
            </a:r>
          </a:p>
        </p:txBody>
      </p:sp>
    </p:spTree>
    <p:extLst>
      <p:ext uri="{BB962C8B-B14F-4D97-AF65-F5344CB8AC3E}">
        <p14:creationId xmlns:p14="http://schemas.microsoft.com/office/powerpoint/2010/main" val="706360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2A465A4-CB14-4E86-ACC1-68CD7CDCEA96}"/>
              </a:ext>
            </a:extLst>
          </p:cNvPr>
          <p:cNvSpPr txBox="1"/>
          <p:nvPr/>
        </p:nvSpPr>
        <p:spPr>
          <a:xfrm>
            <a:off x="1184238" y="391886"/>
            <a:ext cx="9823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In case of substituted acid largest carbon chain including</a:t>
            </a:r>
          </a:p>
          <a:p>
            <a:r>
              <a:rPr lang="en-US" sz="2800" dirty="0"/>
              <a:t>    carboxyl group is taken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05E52D-A7C7-4217-97E1-D69164CB3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6623" y="1345993"/>
            <a:ext cx="6559891" cy="522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0907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26AC5A-F423-4EFB-9E13-E4E554799CAE}"/>
              </a:ext>
            </a:extLst>
          </p:cNvPr>
          <p:cNvSpPr txBox="1"/>
          <p:nvPr/>
        </p:nvSpPr>
        <p:spPr>
          <a:xfrm>
            <a:off x="1723537" y="353961"/>
            <a:ext cx="8571385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Action of heat on Dicarboxylic Acid (Blanc’s Rule)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D954E-C387-4E25-9E0F-684FADED6583}"/>
              </a:ext>
            </a:extLst>
          </p:cNvPr>
          <p:cNvSpPr txBox="1"/>
          <p:nvPr/>
        </p:nvSpPr>
        <p:spPr>
          <a:xfrm>
            <a:off x="326119" y="963517"/>
            <a:ext cx="115397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/>
              <a:t>Dicarboxylic Acids in which carboxyl group separated by zero or </a:t>
            </a:r>
          </a:p>
          <a:p>
            <a:r>
              <a:rPr lang="en-US" sz="2800" b="1" dirty="0"/>
              <a:t>     one carbon atom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4FC597-6CBB-401F-9468-1E61549AF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075495" y="-712520"/>
            <a:ext cx="1425039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A2AE87-D22A-49F1-89BB-E1BA8C81D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888158" y="956432"/>
            <a:ext cx="2088521" cy="809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4651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0DC552-02AA-49B6-A27F-C616C7B36C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159" y="5049656"/>
            <a:ext cx="7890005" cy="13390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4A56C41-7E77-4F50-A957-4A099AAD7B0E}"/>
              </a:ext>
            </a:extLst>
          </p:cNvPr>
          <p:cNvSpPr/>
          <p:nvPr/>
        </p:nvSpPr>
        <p:spPr>
          <a:xfrm>
            <a:off x="422788" y="113859"/>
            <a:ext cx="117692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2. Dicarboxylic Acids in which carboxyl group separated by two or </a:t>
            </a:r>
          </a:p>
          <a:p>
            <a:r>
              <a:rPr lang="en-US" sz="2800" b="1" dirty="0"/>
              <a:t>     three carbon atom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110FD-01BA-4A90-9ABE-1C3B41511D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142" y="1570673"/>
            <a:ext cx="8654860" cy="297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630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D5E8F-145E-4F4A-875D-3EFE9B668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508" y="121698"/>
            <a:ext cx="8121445" cy="26181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D61E9A3-0D48-4116-B693-0934612D6EDC}"/>
              </a:ext>
            </a:extLst>
          </p:cNvPr>
          <p:cNvSpPr/>
          <p:nvPr/>
        </p:nvSpPr>
        <p:spPr>
          <a:xfrm>
            <a:off x="1" y="2776922"/>
            <a:ext cx="1219200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/>
            <a:r>
              <a:rPr lang="en-US" sz="2800" b="1" dirty="0"/>
              <a:t>3. Dicarboxylic Acids in which carboxyl group separated by four or five carbon atoms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85D533-9FC2-4833-88F6-9C893E59C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0108" y="3680799"/>
            <a:ext cx="7255799" cy="3177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375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A5CA08-F67E-458C-B722-A8EB84729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0732" y="1112610"/>
            <a:ext cx="7933227" cy="19644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6BAA03-8F0E-49FA-8FD0-7602893034DA}"/>
              </a:ext>
            </a:extLst>
          </p:cNvPr>
          <p:cNvSpPr txBox="1"/>
          <p:nvPr/>
        </p:nvSpPr>
        <p:spPr>
          <a:xfrm>
            <a:off x="435428" y="217714"/>
            <a:ext cx="47135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unsaturated Acids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B798C2-47E2-45AF-A597-2C4CB5AE1980}"/>
              </a:ext>
            </a:extLst>
          </p:cNvPr>
          <p:cNvSpPr txBox="1"/>
          <p:nvPr/>
        </p:nvSpPr>
        <p:spPr>
          <a:xfrm>
            <a:off x="362857" y="3167390"/>
            <a:ext cx="113143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800" b="1" dirty="0"/>
              <a:t>With compounds containing more than one carboxylic acid group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509B77-23AF-4303-AB9E-35425B6A6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42153"/>
            <a:ext cx="6510030" cy="215750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A4A1E0-11B9-4DDC-8ADC-1A9C85256B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9730" y="3891027"/>
            <a:ext cx="5175399" cy="266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619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F418FB-224C-4B00-BA25-212697A2FF77}"/>
              </a:ext>
            </a:extLst>
          </p:cNvPr>
          <p:cNvSpPr txBox="1"/>
          <p:nvPr/>
        </p:nvSpPr>
        <p:spPr>
          <a:xfrm>
            <a:off x="876822" y="851770"/>
            <a:ext cx="40170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With Aromatic Acids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B84885-B80C-4BDC-ABA4-78F05ABF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463" y="2539913"/>
            <a:ext cx="5149416" cy="113709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CAECA06-4011-40AB-A5C8-123F5B62A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2129"/>
            <a:ext cx="5377139" cy="661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12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E93067-510D-4C6E-9A4B-0593482579E0}"/>
              </a:ext>
            </a:extLst>
          </p:cNvPr>
          <p:cNvSpPr txBox="1"/>
          <p:nvPr/>
        </p:nvSpPr>
        <p:spPr>
          <a:xfrm>
            <a:off x="260160" y="274528"/>
            <a:ext cx="39950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Structural Isomerism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065C76-2A25-43EB-B694-DBABE84D8344}"/>
              </a:ext>
            </a:extLst>
          </p:cNvPr>
          <p:cNvSpPr txBox="1"/>
          <p:nvPr/>
        </p:nvSpPr>
        <p:spPr>
          <a:xfrm>
            <a:off x="374614" y="1055962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1. Chain Isomerism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083ED0-EA74-41A6-8C51-78E43EA420D4}"/>
              </a:ext>
            </a:extLst>
          </p:cNvPr>
          <p:cNvSpPr txBox="1"/>
          <p:nvPr/>
        </p:nvSpPr>
        <p:spPr>
          <a:xfrm>
            <a:off x="2114834" y="1640937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Eg</a:t>
            </a:r>
            <a:r>
              <a:rPr lang="en-US" sz="2400" dirty="0"/>
              <a:t>: C</a:t>
            </a:r>
            <a:r>
              <a:rPr lang="en-US" sz="2400" baseline="-25000" dirty="0"/>
              <a:t>4</a:t>
            </a:r>
            <a:r>
              <a:rPr lang="en-US" sz="2400" dirty="0"/>
              <a:t>H</a:t>
            </a:r>
            <a:r>
              <a:rPr lang="en-US" sz="2400" baseline="-25000" dirty="0"/>
              <a:t>8</a:t>
            </a:r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CDA518-869D-4868-B781-D1D85EE9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900" y="1055962"/>
            <a:ext cx="7303486" cy="20936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906ADA-E261-46E8-8877-2022CE126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7454" y="3920648"/>
            <a:ext cx="8203217" cy="26628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CC301F-3E06-41C5-9C39-DC8030AFBB39}"/>
              </a:ext>
            </a:extLst>
          </p:cNvPr>
          <p:cNvSpPr txBox="1"/>
          <p:nvPr/>
        </p:nvSpPr>
        <p:spPr>
          <a:xfrm>
            <a:off x="260160" y="5122066"/>
            <a:ext cx="3480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2. Functional Isomerism</a:t>
            </a:r>
          </a:p>
        </p:txBody>
      </p:sp>
    </p:spTree>
    <p:extLst>
      <p:ext uri="{BB962C8B-B14F-4D97-AF65-F5344CB8AC3E}">
        <p14:creationId xmlns:p14="http://schemas.microsoft.com/office/powerpoint/2010/main" val="1636119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5E1E2D-579A-4D2B-8AEE-F73F022D80C5}"/>
              </a:ext>
            </a:extLst>
          </p:cNvPr>
          <p:cNvSpPr txBox="1"/>
          <p:nvPr/>
        </p:nvSpPr>
        <p:spPr>
          <a:xfrm>
            <a:off x="375781" y="200416"/>
            <a:ext cx="592482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Preparation of Carboxylic Acids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72AA5-3CA8-4CDB-A4B2-EEEBB5BE9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34658"/>
            <a:ext cx="6004219" cy="947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6E38F4-0DB6-4564-8C58-442421047436}"/>
              </a:ext>
            </a:extLst>
          </p:cNvPr>
          <p:cNvSpPr txBox="1"/>
          <p:nvPr/>
        </p:nvSpPr>
        <p:spPr>
          <a:xfrm>
            <a:off x="375781" y="1142538"/>
            <a:ext cx="6971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1. From Nitriles (Alkyl or Aryl Cyanides)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5AAA8-FE6C-4A96-92DF-BEC58DE506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6004219" cy="22574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242DAD-FC77-4F34-80B5-AA5819AF7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289" y="2317315"/>
            <a:ext cx="6004431" cy="284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85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C2FA7B-2983-4E1C-AC56-11E8D95A4A99}"/>
              </a:ext>
            </a:extLst>
          </p:cNvPr>
          <p:cNvSpPr txBox="1"/>
          <p:nvPr/>
        </p:nvSpPr>
        <p:spPr>
          <a:xfrm>
            <a:off x="145599" y="463463"/>
            <a:ext cx="3368551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2.By Grignard Reagent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C0235F-FEE9-47D7-858C-215DD60E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748" y="93733"/>
            <a:ext cx="7574148" cy="40962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9FE939-AEAC-4496-96B9-CCE8F2410C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94739"/>
            <a:ext cx="6490931" cy="11486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59A37-E151-43A1-BCAD-C77C3261AD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0931" y="4759889"/>
            <a:ext cx="5661537" cy="1882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873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3C1285-2E33-423C-BE50-8C75FD42C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186" y="733815"/>
            <a:ext cx="10308921" cy="5154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24822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997</TotalTime>
  <Words>575</Words>
  <Application>Microsoft Office PowerPoint</Application>
  <PresentationFormat>Widescreen</PresentationFormat>
  <Paragraphs>87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Adobe Fangsong Std R</vt:lpstr>
      <vt:lpstr>Arial</vt:lpstr>
      <vt:lpstr>Comic Sans MS</vt:lpstr>
      <vt:lpstr>Symbol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97</cp:revision>
  <dcterms:created xsi:type="dcterms:W3CDTF">2020-06-25T06:12:23Z</dcterms:created>
  <dcterms:modified xsi:type="dcterms:W3CDTF">2021-06-07T03:22:49Z</dcterms:modified>
</cp:coreProperties>
</file>