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306" r:id="rId9"/>
    <p:sldId id="263" r:id="rId10"/>
    <p:sldId id="264" r:id="rId11"/>
    <p:sldId id="265" r:id="rId12"/>
    <p:sldId id="266" r:id="rId13"/>
    <p:sldId id="267" r:id="rId14"/>
    <p:sldId id="268" r:id="rId15"/>
    <p:sldId id="269" r:id="rId16"/>
    <p:sldId id="270" r:id="rId17"/>
    <p:sldId id="271" r:id="rId18"/>
    <p:sldId id="274" r:id="rId19"/>
    <p:sldId id="276" r:id="rId20"/>
    <p:sldId id="278" r:id="rId21"/>
    <p:sldId id="280" r:id="rId22"/>
    <p:sldId id="282" r:id="rId23"/>
    <p:sldId id="284" r:id="rId24"/>
    <p:sldId id="286" r:id="rId25"/>
    <p:sldId id="288" r:id="rId26"/>
    <p:sldId id="290" r:id="rId27"/>
    <p:sldId id="292" r:id="rId28"/>
    <p:sldId id="294" r:id="rId29"/>
    <p:sldId id="296" r:id="rId30"/>
    <p:sldId id="297" r:id="rId31"/>
    <p:sldId id="298" r:id="rId32"/>
    <p:sldId id="299" r:id="rId33"/>
    <p:sldId id="305" r:id="rId34"/>
    <p:sldId id="300" r:id="rId35"/>
    <p:sldId id="301" r:id="rId36"/>
    <p:sldId id="302" r:id="rId37"/>
    <p:sldId id="303" r:id="rId38"/>
    <p:sldId id="30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8D0C0A3-E050-42A2-928E-2E5593A4A11D}" type="datetimeFigureOut">
              <a:rPr lang="en-US" smtClean="0"/>
              <a:pPr/>
              <a:t>12/12/2021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0FC7DD9E-7BEA-4855-920C-AA71B01763C0}"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D0C0A3-E050-42A2-928E-2E5593A4A11D}" type="datetimeFigureOut">
              <a:rPr lang="en-US" smtClean="0"/>
              <a:pPr/>
              <a:t>12/12/2021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7DD9E-7BEA-4855-920C-AA71B01763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D0C0A3-E050-42A2-928E-2E5593A4A11D}" type="datetimeFigureOut">
              <a:rPr lang="en-US" smtClean="0"/>
              <a:pPr/>
              <a:t>12/12/2021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7DD9E-7BEA-4855-920C-AA71B01763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8D0C0A3-E050-42A2-928E-2E5593A4A11D}" type="datetimeFigureOut">
              <a:rPr lang="en-US" smtClean="0"/>
              <a:pPr/>
              <a:t>12/12/2021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7DD9E-7BEA-4855-920C-AA71B01763C0}"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8D0C0A3-E050-42A2-928E-2E5593A4A11D}" type="datetimeFigureOut">
              <a:rPr lang="en-US" smtClean="0"/>
              <a:pPr/>
              <a:t>12/12/2021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0FC7DD9E-7BEA-4855-920C-AA71B01763C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8D0C0A3-E050-42A2-928E-2E5593A4A11D}" type="datetimeFigureOut">
              <a:rPr lang="en-US" smtClean="0"/>
              <a:pPr/>
              <a:t>12/12/2021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C7DD9E-7BEA-4855-920C-AA71B01763C0}"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8D0C0A3-E050-42A2-928E-2E5593A4A11D}" type="datetimeFigureOut">
              <a:rPr lang="en-US" smtClean="0"/>
              <a:pPr/>
              <a:t>12/12/2021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C7DD9E-7BEA-4855-920C-AA71B01763C0}"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8D0C0A3-E050-42A2-928E-2E5593A4A11D}" type="datetimeFigureOut">
              <a:rPr lang="en-US" smtClean="0"/>
              <a:pPr/>
              <a:t>12/12/2021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C7DD9E-7BEA-4855-920C-AA71B01763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D0C0A3-E050-42A2-928E-2E5593A4A11D}" type="datetimeFigureOut">
              <a:rPr lang="en-US" smtClean="0"/>
              <a:pPr/>
              <a:t>12/12/2021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C7DD9E-7BEA-4855-920C-AA71B01763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8D0C0A3-E050-42A2-928E-2E5593A4A11D}" type="datetimeFigureOut">
              <a:rPr lang="en-US" smtClean="0"/>
              <a:pPr/>
              <a:t>12/12/2021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C7DD9E-7BEA-4855-920C-AA71B01763C0}"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8D0C0A3-E050-42A2-928E-2E5593A4A11D}" type="datetimeFigureOut">
              <a:rPr lang="en-US" smtClean="0"/>
              <a:pPr/>
              <a:t>12/12/2021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0FC7DD9E-7BEA-4855-920C-AA71B01763C0}"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8D0C0A3-E050-42A2-928E-2E5593A4A11D}" type="datetimeFigureOut">
              <a:rPr lang="en-US" smtClean="0"/>
              <a:pPr/>
              <a:t>12/12/2021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FC7DD9E-7BEA-4855-920C-AA71B01763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UROCHORDATA</a:t>
            </a:r>
            <a:endParaRPr lang="en-US" dirty="0"/>
          </a:p>
        </p:txBody>
      </p:sp>
      <p:sp>
        <p:nvSpPr>
          <p:cNvPr id="3" name="TextBox 2"/>
          <p:cNvSpPr txBox="1"/>
          <p:nvPr/>
        </p:nvSpPr>
        <p:spPr>
          <a:xfrm>
            <a:off x="5072066" y="5143512"/>
            <a:ext cx="3214710" cy="1015663"/>
          </a:xfrm>
          <a:prstGeom prst="rect">
            <a:avLst/>
          </a:prstGeom>
          <a:noFill/>
        </p:spPr>
        <p:txBody>
          <a:bodyPr wrap="square" rtlCol="0">
            <a:spAutoFit/>
          </a:bodyPr>
          <a:lstStyle/>
          <a:p>
            <a:r>
              <a:rPr lang="en-IN" sz="2000" dirty="0" smtClean="0"/>
              <a:t>Ms. </a:t>
            </a:r>
            <a:r>
              <a:rPr lang="en-IN" sz="2000" dirty="0" err="1" smtClean="0"/>
              <a:t>Goldy</a:t>
            </a:r>
            <a:r>
              <a:rPr lang="en-IN" sz="2000" dirty="0" smtClean="0"/>
              <a:t> Davis .P.</a:t>
            </a:r>
          </a:p>
          <a:p>
            <a:r>
              <a:rPr lang="en-IN" sz="2000" dirty="0" smtClean="0"/>
              <a:t>Assistant Professor</a:t>
            </a:r>
          </a:p>
          <a:p>
            <a:r>
              <a:rPr lang="en-IN" sz="2000" dirty="0" smtClean="0"/>
              <a:t>Department of Zoology</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14282" y="571480"/>
            <a:ext cx="8929718" cy="5500702"/>
          </a:xfrm>
        </p:spPr>
        <p:txBody>
          <a:bodyPr>
            <a:normAutofit lnSpcReduction="10000"/>
          </a:bodyPr>
          <a:lstStyle/>
          <a:p>
            <a:pPr marL="514350" indent="-514350">
              <a:buAutoNum type="arabicPeriod" startAt="5"/>
            </a:pPr>
            <a:r>
              <a:rPr lang="en-IN" dirty="0" smtClean="0"/>
              <a:t>Looped intestine and absence of </a:t>
            </a:r>
            <a:r>
              <a:rPr lang="en-IN" dirty="0" err="1" smtClean="0"/>
              <a:t>specilised</a:t>
            </a:r>
            <a:r>
              <a:rPr lang="en-IN" dirty="0" smtClean="0"/>
              <a:t> digestive glands</a:t>
            </a:r>
          </a:p>
          <a:p>
            <a:pPr marL="514350" indent="-514350">
              <a:buAutoNum type="arabicPeriod" startAt="5"/>
            </a:pPr>
            <a:r>
              <a:rPr lang="en-IN" dirty="0" smtClean="0"/>
              <a:t>Non – chambered and non- vascular heart, enclosed within a thick pericardial tube</a:t>
            </a:r>
          </a:p>
          <a:p>
            <a:pPr marL="514350" indent="-514350">
              <a:buAutoNum type="arabicPeriod" startAt="5"/>
            </a:pPr>
            <a:r>
              <a:rPr lang="en-IN" dirty="0" smtClean="0"/>
              <a:t>Degenerative nerve system in the adult, represented by a solid nerve ganglion and a few nerves from it.</a:t>
            </a:r>
          </a:p>
          <a:p>
            <a:pPr marL="514350" indent="-514350">
              <a:buAutoNum type="arabicPeriod" startAt="5"/>
            </a:pPr>
            <a:r>
              <a:rPr lang="en-IN" dirty="0" smtClean="0"/>
              <a:t>Absence of </a:t>
            </a:r>
            <a:r>
              <a:rPr lang="en-IN" dirty="0" err="1" smtClean="0"/>
              <a:t>specilised</a:t>
            </a:r>
            <a:r>
              <a:rPr lang="en-IN" dirty="0" smtClean="0"/>
              <a:t> sense organs in the adult</a:t>
            </a:r>
          </a:p>
          <a:p>
            <a:pPr marL="514350" indent="-514350">
              <a:buAutoNum type="arabicPeriod" startAt="5"/>
            </a:pPr>
            <a:r>
              <a:rPr lang="en-IN" dirty="0" smtClean="0"/>
              <a:t>In colonial forms zooids may be either simple or separate with individual tests or composite with a common test, common </a:t>
            </a:r>
            <a:r>
              <a:rPr lang="en-IN" dirty="0" err="1" smtClean="0"/>
              <a:t>cloaca</a:t>
            </a:r>
            <a:r>
              <a:rPr lang="en-IN" dirty="0" smtClean="0"/>
              <a:t> and common </a:t>
            </a:r>
            <a:r>
              <a:rPr lang="en-IN" dirty="0" err="1" smtClean="0"/>
              <a:t>atrial</a:t>
            </a:r>
            <a:r>
              <a:rPr lang="en-IN" dirty="0" smtClean="0"/>
              <a:t> siphon</a:t>
            </a:r>
          </a:p>
          <a:p>
            <a:pPr marL="514350" indent="-514350">
              <a:buAutoNum type="arabicPeriod" startAt="5"/>
            </a:pPr>
            <a:r>
              <a:rPr lang="en-IN" dirty="0" err="1" smtClean="0"/>
              <a:t>Eg</a:t>
            </a:r>
            <a:r>
              <a:rPr lang="en-IN" dirty="0" smtClean="0"/>
              <a:t>: </a:t>
            </a:r>
            <a:r>
              <a:rPr lang="en-IN" dirty="0" smtClean="0">
                <a:solidFill>
                  <a:srgbClr val="FF0000"/>
                </a:solidFill>
              </a:rPr>
              <a:t>Ascidia, </a:t>
            </a:r>
            <a:r>
              <a:rPr lang="en-IN" dirty="0" err="1" smtClean="0">
                <a:solidFill>
                  <a:srgbClr val="FF0000"/>
                </a:solidFill>
              </a:rPr>
              <a:t>Herdmania</a:t>
            </a:r>
            <a:r>
              <a:rPr lang="en-IN" dirty="0" smtClean="0"/>
              <a:t>. </a:t>
            </a:r>
            <a:r>
              <a:rPr lang="en-IN" dirty="0" err="1" smtClean="0"/>
              <a:t>Ciona</a:t>
            </a:r>
            <a:r>
              <a:rPr lang="en-IN" dirty="0" smtClean="0"/>
              <a:t>, </a:t>
            </a:r>
            <a:r>
              <a:rPr lang="en-IN" dirty="0" err="1" smtClean="0"/>
              <a:t>Clavelina</a:t>
            </a:r>
            <a:r>
              <a:rPr lang="en-IN" dirty="0" smtClean="0"/>
              <a:t>, </a:t>
            </a:r>
            <a:r>
              <a:rPr lang="en-IN" dirty="0" err="1" smtClean="0"/>
              <a:t>Polyclinum</a:t>
            </a:r>
            <a:r>
              <a:rPr lang="en-IN" dirty="0" smtClean="0"/>
              <a:t>, </a:t>
            </a:r>
            <a:r>
              <a:rPr lang="en-IN" dirty="0" err="1" smtClean="0"/>
              <a:t>Didemnum</a:t>
            </a:r>
            <a:r>
              <a:rPr lang="en-IN" dirty="0" smtClean="0"/>
              <a:t>, </a:t>
            </a:r>
            <a:r>
              <a:rPr lang="en-IN" dirty="0" err="1" smtClean="0"/>
              <a:t>Botryllus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96908"/>
          </a:xfrm>
        </p:spPr>
        <p:txBody>
          <a:bodyPr/>
          <a:lstStyle/>
          <a:p>
            <a:r>
              <a:rPr lang="en-IN" dirty="0" err="1" smtClean="0"/>
              <a:t>Eg:HERDMANIA</a:t>
            </a:r>
            <a:endParaRPr lang="en-US" dirty="0"/>
          </a:p>
        </p:txBody>
      </p:sp>
      <p:sp>
        <p:nvSpPr>
          <p:cNvPr id="3" name="Content Placeholder 2"/>
          <p:cNvSpPr>
            <a:spLocks noGrp="1"/>
          </p:cNvSpPr>
          <p:nvPr>
            <p:ph sz="quarter" idx="1"/>
          </p:nvPr>
        </p:nvSpPr>
        <p:spPr>
          <a:xfrm>
            <a:off x="857224" y="1142984"/>
            <a:ext cx="7772400" cy="4572000"/>
          </a:xfrm>
        </p:spPr>
        <p:txBody>
          <a:bodyPr>
            <a:normAutofit fontScale="92500"/>
          </a:bodyPr>
          <a:lstStyle/>
          <a:p>
            <a:r>
              <a:rPr lang="en-IN" dirty="0" smtClean="0"/>
              <a:t>Exclusively marine forms</a:t>
            </a:r>
          </a:p>
          <a:p>
            <a:r>
              <a:rPr lang="en-IN" dirty="0" smtClean="0"/>
              <a:t>Atrial or branchial siphons </a:t>
            </a:r>
          </a:p>
          <a:p>
            <a:r>
              <a:rPr lang="en-IN" dirty="0" smtClean="0"/>
              <a:t>Test-</a:t>
            </a:r>
            <a:r>
              <a:rPr lang="en-IN" dirty="0" err="1" smtClean="0"/>
              <a:t>Tunicine</a:t>
            </a:r>
            <a:endParaRPr lang="en-IN" dirty="0" smtClean="0"/>
          </a:p>
          <a:p>
            <a:pPr>
              <a:buNone/>
            </a:pPr>
            <a:r>
              <a:rPr lang="en-IN" dirty="0" smtClean="0"/>
              <a:t>	</a:t>
            </a:r>
            <a:r>
              <a:rPr lang="en-IN" dirty="0" err="1" smtClean="0"/>
              <a:t>Gelationus</a:t>
            </a:r>
            <a:r>
              <a:rPr lang="en-IN" dirty="0" smtClean="0"/>
              <a:t> matrix-Corpuscles, Interlacing fibrils, </a:t>
            </a:r>
            <a:r>
              <a:rPr lang="en-IN" dirty="0" err="1" smtClean="0"/>
              <a:t>calcaereous</a:t>
            </a:r>
            <a:r>
              <a:rPr lang="en-IN" dirty="0" smtClean="0"/>
              <a:t> </a:t>
            </a:r>
            <a:r>
              <a:rPr lang="en-IN" dirty="0" err="1" smtClean="0"/>
              <a:t>spicules</a:t>
            </a:r>
            <a:r>
              <a:rPr lang="en-IN" dirty="0" smtClean="0"/>
              <a:t> and branching blood vessels</a:t>
            </a:r>
          </a:p>
          <a:p>
            <a:r>
              <a:rPr lang="en-IN" dirty="0" smtClean="0"/>
              <a:t>Mantle –Epidermis, </a:t>
            </a:r>
            <a:r>
              <a:rPr lang="en-IN" dirty="0" err="1" smtClean="0"/>
              <a:t>mesenchyme</a:t>
            </a:r>
            <a:r>
              <a:rPr lang="en-IN" dirty="0" smtClean="0"/>
              <a:t> and endodermis</a:t>
            </a:r>
          </a:p>
          <a:p>
            <a:r>
              <a:rPr lang="en-IN" dirty="0" smtClean="0"/>
              <a:t>Spacious water-filled cavity Atrium</a:t>
            </a:r>
          </a:p>
          <a:p>
            <a:r>
              <a:rPr lang="en-IN" dirty="0" err="1" smtClean="0"/>
              <a:t>Ciliary</a:t>
            </a:r>
            <a:r>
              <a:rPr lang="en-IN" dirty="0" smtClean="0"/>
              <a:t> </a:t>
            </a:r>
            <a:r>
              <a:rPr lang="en-IN" dirty="0" err="1" smtClean="0"/>
              <a:t>microphagous</a:t>
            </a:r>
            <a:r>
              <a:rPr lang="en-IN" dirty="0" smtClean="0"/>
              <a:t> filter feeder</a:t>
            </a:r>
          </a:p>
          <a:p>
            <a:r>
              <a:rPr lang="en-IN" dirty="0" err="1" smtClean="0"/>
              <a:t>Protogynous</a:t>
            </a:r>
            <a:r>
              <a:rPr lang="en-IN" dirty="0" smtClean="0"/>
              <a:t> hermaphrodites</a:t>
            </a:r>
          </a:p>
          <a:p>
            <a:r>
              <a:rPr lang="en-IN" dirty="0" err="1" smtClean="0"/>
              <a:t>Ascidian</a:t>
            </a:r>
            <a:r>
              <a:rPr lang="en-IN" dirty="0" smtClean="0"/>
              <a:t> tadpole</a:t>
            </a:r>
          </a:p>
          <a:p>
            <a:endParaRPr lang="en-US" dirty="0"/>
          </a:p>
        </p:txBody>
      </p:sp>
      <p:pic>
        <p:nvPicPr>
          <p:cNvPr id="4" name="Picture 2"/>
          <p:cNvPicPr>
            <a:picLocks noChangeAspect="1" noChangeArrowheads="1"/>
          </p:cNvPicPr>
          <p:nvPr/>
        </p:nvPicPr>
        <p:blipFill>
          <a:blip r:embed="rId2"/>
          <a:srcRect/>
          <a:stretch>
            <a:fillRect/>
          </a:stretch>
        </p:blipFill>
        <p:spPr bwMode="auto">
          <a:xfrm>
            <a:off x="6286512" y="285728"/>
            <a:ext cx="2857488" cy="2643182"/>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err="1" smtClean="0"/>
              <a:t>Class:Thaliacea</a:t>
            </a:r>
            <a:endParaRPr lang="en-US" dirty="0"/>
          </a:p>
        </p:txBody>
      </p:sp>
      <p:sp>
        <p:nvSpPr>
          <p:cNvPr id="3" name="Content Placeholder 2"/>
          <p:cNvSpPr>
            <a:spLocks noGrp="1"/>
          </p:cNvSpPr>
          <p:nvPr>
            <p:ph sz="quarter" idx="1"/>
          </p:nvPr>
        </p:nvSpPr>
        <p:spPr/>
        <p:txBody>
          <a:bodyPr>
            <a:normAutofit fontScale="92500"/>
          </a:bodyPr>
          <a:lstStyle/>
          <a:p>
            <a:pPr>
              <a:buFont typeface="Wingdings" pitchFamily="2" charset="2"/>
              <a:buChar char="Ø"/>
            </a:pPr>
            <a:r>
              <a:rPr lang="en-US" i="1" dirty="0" err="1" smtClean="0"/>
              <a:t>Cylindrical,barrel</a:t>
            </a:r>
            <a:r>
              <a:rPr lang="en-US" i="1" dirty="0" smtClean="0"/>
              <a:t>-shaped</a:t>
            </a:r>
            <a:r>
              <a:rPr lang="en-US" dirty="0" smtClean="0"/>
              <a:t> or </a:t>
            </a:r>
            <a:r>
              <a:rPr lang="en-US" i="1" dirty="0" err="1" smtClean="0"/>
              <a:t>fusiform</a:t>
            </a:r>
            <a:r>
              <a:rPr lang="en-US" dirty="0" smtClean="0"/>
              <a:t> and </a:t>
            </a:r>
            <a:r>
              <a:rPr lang="en-US" i="1" dirty="0" smtClean="0"/>
              <a:t>transparent </a:t>
            </a:r>
            <a:r>
              <a:rPr lang="en-US" dirty="0" smtClean="0"/>
              <a:t>body ,covered by a thin or thick, transparent and permanent test.</a:t>
            </a:r>
          </a:p>
          <a:p>
            <a:pPr>
              <a:buFont typeface="Wingdings" pitchFamily="2" charset="2"/>
              <a:buChar char="Ø"/>
            </a:pPr>
            <a:r>
              <a:rPr lang="en-US" dirty="0" smtClean="0"/>
              <a:t>Muscle fibers of the body wall may be arranged in complete or incomplete circular bands, or may be held diffusely.</a:t>
            </a:r>
          </a:p>
          <a:p>
            <a:pPr>
              <a:buFont typeface="Wingdings" pitchFamily="2" charset="2"/>
              <a:buChar char="Ø"/>
            </a:pPr>
            <a:r>
              <a:rPr lang="en-US" i="1" dirty="0" err="1" smtClean="0"/>
              <a:t>Branchial</a:t>
            </a:r>
            <a:r>
              <a:rPr lang="en-US" dirty="0" smtClean="0"/>
              <a:t> and </a:t>
            </a:r>
            <a:r>
              <a:rPr lang="en-US" i="1" dirty="0" err="1" smtClean="0"/>
              <a:t>atrial</a:t>
            </a:r>
            <a:r>
              <a:rPr lang="en-US" dirty="0" smtClean="0"/>
              <a:t> apertures are at opposite ends.</a:t>
            </a:r>
          </a:p>
          <a:p>
            <a:pPr>
              <a:buFont typeface="Wingdings" pitchFamily="2" charset="2"/>
              <a:buChar char="Ø"/>
            </a:pPr>
            <a:r>
              <a:rPr lang="en-US" dirty="0" smtClean="0"/>
              <a:t>Absence of tail and notochord in the adult.</a:t>
            </a:r>
          </a:p>
          <a:p>
            <a:pPr>
              <a:buFont typeface="Wingdings" pitchFamily="2" charset="2"/>
              <a:buChar char="Ø"/>
            </a:pPr>
            <a:r>
              <a:rPr lang="en-US" dirty="0" err="1" smtClean="0"/>
              <a:t>Branchial</a:t>
            </a:r>
            <a:r>
              <a:rPr lang="en-US" dirty="0" smtClean="0"/>
              <a:t> sac is large and it opens to the atrium either by a pair of large stigmata or by several pairs of small stigmata</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buFont typeface="Wingdings" pitchFamily="2" charset="2"/>
              <a:buChar char="Ø"/>
            </a:pPr>
            <a:r>
              <a:rPr lang="en-US" dirty="0" smtClean="0"/>
              <a:t>Alimentary canal is ventrally situated.</a:t>
            </a:r>
          </a:p>
          <a:p>
            <a:pPr>
              <a:buFont typeface="Wingdings" pitchFamily="2" charset="2"/>
              <a:buChar char="Ø"/>
            </a:pPr>
            <a:r>
              <a:rPr lang="en-US" dirty="0" smtClean="0"/>
              <a:t>Asexual reproduction is by budding . It takes place from an </a:t>
            </a:r>
            <a:r>
              <a:rPr lang="en-US" dirty="0" err="1" smtClean="0"/>
              <a:t>endostylar</a:t>
            </a:r>
            <a:r>
              <a:rPr lang="en-US" dirty="0" smtClean="0"/>
              <a:t> </a:t>
            </a:r>
            <a:r>
              <a:rPr lang="en-US" dirty="0" err="1" smtClean="0"/>
              <a:t>stolon</a:t>
            </a:r>
            <a:r>
              <a:rPr lang="en-US" dirty="0" smtClean="0"/>
              <a:t> that contains </a:t>
            </a:r>
            <a:r>
              <a:rPr lang="en-US" i="1" dirty="0" err="1" smtClean="0"/>
              <a:t>branchial</a:t>
            </a:r>
            <a:r>
              <a:rPr lang="en-US" i="1" dirty="0" smtClean="0"/>
              <a:t> </a:t>
            </a:r>
            <a:r>
              <a:rPr lang="en-US" dirty="0" smtClean="0"/>
              <a:t>and </a:t>
            </a:r>
            <a:r>
              <a:rPr lang="en-US" i="1" dirty="0" smtClean="0"/>
              <a:t>pre- </a:t>
            </a:r>
            <a:r>
              <a:rPr lang="en-US" i="1" dirty="0" err="1" smtClean="0"/>
              <a:t>branchial</a:t>
            </a:r>
            <a:r>
              <a:rPr lang="en-US" i="1" dirty="0" smtClean="0"/>
              <a:t> </a:t>
            </a:r>
            <a:r>
              <a:rPr lang="en-US" dirty="0" smtClean="0"/>
              <a:t>outgrowths .</a:t>
            </a:r>
          </a:p>
          <a:p>
            <a:pPr>
              <a:buFont typeface="Wingdings" pitchFamily="2" charset="2"/>
              <a:buChar char="Ø"/>
            </a:pPr>
            <a:r>
              <a:rPr lang="en-US" dirty="0" smtClean="0"/>
              <a:t>Gonads are </a:t>
            </a:r>
            <a:r>
              <a:rPr lang="en-US" i="1" dirty="0" smtClean="0"/>
              <a:t>hermaphroditic </a:t>
            </a:r>
            <a:r>
              <a:rPr lang="en-US" dirty="0" smtClean="0"/>
              <a:t>.</a:t>
            </a:r>
          </a:p>
          <a:p>
            <a:pPr>
              <a:buFont typeface="Wingdings" pitchFamily="2" charset="2"/>
              <a:buChar char="Ø"/>
            </a:pPr>
            <a:r>
              <a:rPr lang="en-US" dirty="0" smtClean="0"/>
              <a:t>Development may be </a:t>
            </a:r>
            <a:r>
              <a:rPr lang="en-US" i="1" dirty="0" smtClean="0"/>
              <a:t>direct </a:t>
            </a:r>
            <a:r>
              <a:rPr lang="en-US" dirty="0" smtClean="0"/>
              <a:t>or </a:t>
            </a:r>
            <a:r>
              <a:rPr lang="en-US" i="1" dirty="0" smtClean="0"/>
              <a:t>indirect</a:t>
            </a:r>
            <a:r>
              <a:rPr lang="en-US" dirty="0" smtClean="0"/>
              <a:t> . Indirect development involves a tailed larva.</a:t>
            </a:r>
          </a:p>
          <a:p>
            <a:pPr>
              <a:buFont typeface="Wingdings" pitchFamily="2" charset="2"/>
              <a:buChar char="Ø"/>
            </a:pPr>
            <a:r>
              <a:rPr lang="en-US" dirty="0" smtClean="0"/>
              <a:t>Life cycle is </a:t>
            </a:r>
            <a:r>
              <a:rPr lang="en-US" dirty="0" err="1" smtClean="0"/>
              <a:t>characterised</a:t>
            </a:r>
            <a:r>
              <a:rPr lang="en-US" dirty="0" smtClean="0"/>
              <a:t> by alternation of generations and polymorphism.</a:t>
            </a:r>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err="1" smtClean="0"/>
              <a:t>Eg</a:t>
            </a:r>
            <a:r>
              <a:rPr lang="en-IN" dirty="0" smtClean="0"/>
              <a:t>: </a:t>
            </a:r>
            <a:r>
              <a:rPr lang="en-IN" dirty="0" err="1" smtClean="0"/>
              <a:t>Doliolum</a:t>
            </a:r>
            <a:endParaRPr lang="en-US" dirty="0"/>
          </a:p>
        </p:txBody>
      </p:sp>
      <p:pic>
        <p:nvPicPr>
          <p:cNvPr id="1030" name="Picture 6"/>
          <p:cNvPicPr>
            <a:picLocks noGrp="1" noChangeAspect="1" noChangeArrowheads="1"/>
          </p:cNvPicPr>
          <p:nvPr>
            <p:ph sz="quarter" idx="1"/>
          </p:nvPr>
        </p:nvPicPr>
        <p:blipFill>
          <a:blip r:embed="rId2"/>
          <a:srcRect/>
          <a:stretch>
            <a:fillRect/>
          </a:stretch>
        </p:blipFill>
        <p:spPr bwMode="auto">
          <a:xfrm>
            <a:off x="1714480" y="4667250"/>
            <a:ext cx="5614998" cy="2190750"/>
          </a:xfrm>
          <a:prstGeom prst="rect">
            <a:avLst/>
          </a:prstGeom>
          <a:noFill/>
          <a:ln w="9525">
            <a:noFill/>
            <a:miter lim="800000"/>
            <a:headEnd/>
            <a:tailEnd/>
          </a:ln>
          <a:effectLst/>
        </p:spPr>
      </p:pic>
      <p:pic>
        <p:nvPicPr>
          <p:cNvPr id="1029" name="Picture 5" descr="Doliolum (Sexual Form)"/>
          <p:cNvPicPr>
            <a:picLocks noChangeAspect="1" noChangeArrowheads="1"/>
          </p:cNvPicPr>
          <p:nvPr/>
        </p:nvPicPr>
        <p:blipFill>
          <a:blip r:embed="rId3"/>
          <a:srcRect/>
          <a:stretch>
            <a:fillRect/>
          </a:stretch>
        </p:blipFill>
        <p:spPr bwMode="auto">
          <a:xfrm>
            <a:off x="1214414" y="1428736"/>
            <a:ext cx="7072362" cy="292895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err="1" smtClean="0"/>
              <a:t>Class:Larvacea</a:t>
            </a:r>
            <a:endParaRPr lang="en-US" dirty="0"/>
          </a:p>
        </p:txBody>
      </p:sp>
      <p:sp>
        <p:nvSpPr>
          <p:cNvPr id="4" name="Rectangle 3"/>
          <p:cNvSpPr/>
          <p:nvPr/>
        </p:nvSpPr>
        <p:spPr>
          <a:xfrm>
            <a:off x="357158" y="2071678"/>
            <a:ext cx="8215370" cy="3416320"/>
          </a:xfrm>
          <a:prstGeom prst="rect">
            <a:avLst/>
          </a:prstGeom>
        </p:spPr>
        <p:txBody>
          <a:bodyPr wrap="square">
            <a:spAutoFit/>
          </a:bodyPr>
          <a:lstStyle/>
          <a:p>
            <a:pPr>
              <a:buFont typeface="Wingdings" pitchFamily="2" charset="2"/>
              <a:buChar char="Ø"/>
            </a:pPr>
            <a:r>
              <a:rPr lang="en-US" sz="2400" dirty="0" smtClean="0"/>
              <a:t>Test is temporary, loose, non-cellular and jelly-like envelope ,commonly called the </a:t>
            </a:r>
            <a:r>
              <a:rPr lang="en-US" sz="2400" i="1" dirty="0" smtClean="0">
                <a:latin typeface="Andalus" pitchFamily="18" charset="-78"/>
                <a:cs typeface="Andalus" pitchFamily="18" charset="-78"/>
              </a:rPr>
              <a:t>“house” . </a:t>
            </a:r>
            <a:endParaRPr lang="en-US" sz="2400" dirty="0" smtClean="0"/>
          </a:p>
          <a:p>
            <a:pPr>
              <a:buFont typeface="Wingdings" pitchFamily="2" charset="2"/>
              <a:buChar char="Ø"/>
            </a:pPr>
            <a:r>
              <a:rPr lang="en-US" sz="2400" i="1" dirty="0" smtClean="0"/>
              <a:t>Inhalant</a:t>
            </a:r>
            <a:r>
              <a:rPr lang="en-US" sz="2400" dirty="0" smtClean="0"/>
              <a:t> and </a:t>
            </a:r>
            <a:r>
              <a:rPr lang="en-US" sz="2400" i="1" dirty="0" smtClean="0"/>
              <a:t>exhalant</a:t>
            </a:r>
            <a:r>
              <a:rPr lang="en-US" sz="2400" dirty="0" smtClean="0"/>
              <a:t> openings for the entry and exit of water .</a:t>
            </a:r>
          </a:p>
          <a:p>
            <a:pPr>
              <a:buFont typeface="Wingdings" pitchFamily="2" charset="2"/>
              <a:buChar char="Ø"/>
            </a:pPr>
            <a:r>
              <a:rPr lang="en-US" sz="2400" dirty="0" smtClean="0"/>
              <a:t>Permanent tail in the adult ,supported by notochord</a:t>
            </a:r>
          </a:p>
          <a:p>
            <a:pPr>
              <a:buFont typeface="Wingdings" pitchFamily="2" charset="2"/>
              <a:buChar char="Ø"/>
            </a:pPr>
            <a:r>
              <a:rPr lang="en-US" sz="2400" dirty="0" smtClean="0"/>
              <a:t>Digestive tract is </a:t>
            </a:r>
            <a:r>
              <a:rPr lang="en-US" sz="2400" i="1" dirty="0" smtClean="0"/>
              <a:t>bent</a:t>
            </a:r>
            <a:r>
              <a:rPr lang="en-US" sz="2400" dirty="0" smtClean="0"/>
              <a:t> and </a:t>
            </a:r>
            <a:r>
              <a:rPr lang="en-US" sz="2400" i="1" dirty="0" smtClean="0"/>
              <a:t>U-shaped</a:t>
            </a:r>
            <a:r>
              <a:rPr lang="en-US" sz="2400" dirty="0" smtClean="0"/>
              <a:t> ,with mouth and anus close to each other.</a:t>
            </a:r>
          </a:p>
          <a:p>
            <a:pPr>
              <a:buFont typeface="Wingdings" pitchFamily="2" charset="2"/>
              <a:buChar char="Ø"/>
            </a:pPr>
            <a:r>
              <a:rPr lang="en-US" sz="2400" dirty="0" smtClean="0"/>
              <a:t>Pharynx is large, with only a single pair of gill-slits which open directly to the outside.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buFont typeface="Wingdings" pitchFamily="2" charset="2"/>
              <a:buChar char="Ø"/>
            </a:pPr>
            <a:r>
              <a:rPr lang="en-US" dirty="0" err="1" smtClean="0"/>
              <a:t>Endostylar</a:t>
            </a:r>
            <a:r>
              <a:rPr lang="en-US" dirty="0" smtClean="0"/>
              <a:t> groove may be reduced or absent.</a:t>
            </a:r>
          </a:p>
          <a:p>
            <a:pPr>
              <a:buFont typeface="Wingdings" pitchFamily="2" charset="2"/>
              <a:buChar char="Ø"/>
            </a:pPr>
            <a:r>
              <a:rPr lang="en-US" dirty="0" err="1" smtClean="0"/>
              <a:t>Peribranchial</a:t>
            </a:r>
            <a:r>
              <a:rPr lang="en-US" dirty="0" smtClean="0"/>
              <a:t> atrium is absent.</a:t>
            </a:r>
          </a:p>
          <a:p>
            <a:pPr>
              <a:buFont typeface="Wingdings" pitchFamily="2" charset="2"/>
              <a:buChar char="Ø"/>
            </a:pPr>
            <a:r>
              <a:rPr lang="en-US" dirty="0" smtClean="0"/>
              <a:t>Asexual reproduction is absent.</a:t>
            </a:r>
          </a:p>
          <a:p>
            <a:pPr>
              <a:buFont typeface="Wingdings" pitchFamily="2" charset="2"/>
              <a:buChar char="Ø"/>
            </a:pPr>
            <a:r>
              <a:rPr lang="en-US" dirty="0" smtClean="0"/>
              <a:t>Sexes are united.</a:t>
            </a:r>
          </a:p>
          <a:p>
            <a:pPr>
              <a:buFont typeface="Wingdings" pitchFamily="2" charset="2"/>
              <a:buChar char="Ø"/>
            </a:pPr>
            <a:r>
              <a:rPr lang="en-US" dirty="0" smtClean="0"/>
              <a:t>Larval metamorphosis is incomplete or absent.</a:t>
            </a:r>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Oikopleura"/>
          <p:cNvPicPr>
            <a:picLocks noChangeAspect="1" noChangeArrowheads="1"/>
          </p:cNvPicPr>
          <p:nvPr/>
        </p:nvPicPr>
        <p:blipFill>
          <a:blip r:embed="rId2"/>
          <a:srcRect/>
          <a:stretch>
            <a:fillRect/>
          </a:stretch>
        </p:blipFill>
        <p:spPr bwMode="auto">
          <a:xfrm>
            <a:off x="1142976" y="1214422"/>
            <a:ext cx="7567448" cy="514353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57224" y="2819400"/>
            <a:ext cx="7286676" cy="1752600"/>
          </a:xfrm>
        </p:spPr>
        <p:txBody>
          <a:bodyPr>
            <a:noAutofit/>
          </a:bodyPr>
          <a:lstStyle/>
          <a:p>
            <a:r>
              <a:rPr lang="en-IN" sz="2800" dirty="0" smtClean="0">
                <a:solidFill>
                  <a:schemeClr val="accent5">
                    <a:lumMod val="75000"/>
                  </a:schemeClr>
                </a:solidFill>
              </a:rPr>
              <a:t>PHYLUM:CHORDATA</a:t>
            </a:r>
          </a:p>
          <a:p>
            <a:r>
              <a:rPr lang="en-IN" sz="2800" dirty="0" smtClean="0">
                <a:solidFill>
                  <a:schemeClr val="accent5">
                    <a:lumMod val="75000"/>
                  </a:schemeClr>
                </a:solidFill>
              </a:rPr>
              <a:t>SUB-PHYLUM:UROCHORDATA</a:t>
            </a:r>
          </a:p>
          <a:p>
            <a:r>
              <a:rPr lang="en-IN" sz="2800" dirty="0" smtClean="0">
                <a:solidFill>
                  <a:schemeClr val="accent5">
                    <a:lumMod val="75000"/>
                  </a:schemeClr>
                </a:solidFill>
              </a:rPr>
              <a:t>CLASS:ASCIDIACEA</a:t>
            </a:r>
          </a:p>
          <a:p>
            <a:r>
              <a:rPr lang="en-IN" sz="2800" dirty="0" smtClean="0">
                <a:solidFill>
                  <a:schemeClr val="accent5">
                    <a:lumMod val="75000"/>
                  </a:schemeClr>
                </a:solidFill>
              </a:rPr>
              <a:t>Genus :ASCIDIA</a:t>
            </a:r>
          </a:p>
        </p:txBody>
      </p:sp>
      <p:pic>
        <p:nvPicPr>
          <p:cNvPr id="5" name="Picture 4" descr="images (3).jpg"/>
          <p:cNvPicPr>
            <a:picLocks noChangeAspect="1"/>
          </p:cNvPicPr>
          <p:nvPr/>
        </p:nvPicPr>
        <p:blipFill>
          <a:blip r:embed="rId2"/>
          <a:stretch>
            <a:fillRect/>
          </a:stretch>
        </p:blipFill>
        <p:spPr>
          <a:xfrm>
            <a:off x="0" y="0"/>
            <a:ext cx="4714876" cy="2500306"/>
          </a:xfrm>
          <a:prstGeom prst="rect">
            <a:avLst/>
          </a:prstGeom>
        </p:spPr>
      </p:pic>
      <p:pic>
        <p:nvPicPr>
          <p:cNvPr id="6" name="Picture 5" descr="images (4).jpg"/>
          <p:cNvPicPr>
            <a:picLocks noChangeAspect="1"/>
          </p:cNvPicPr>
          <p:nvPr/>
        </p:nvPicPr>
        <p:blipFill>
          <a:blip r:embed="rId3"/>
          <a:stretch>
            <a:fillRect/>
          </a:stretch>
        </p:blipFill>
        <p:spPr>
          <a:xfrm>
            <a:off x="4714876" y="0"/>
            <a:ext cx="4429124" cy="2500306"/>
          </a:xfrm>
          <a:prstGeom prst="rect">
            <a:avLst/>
          </a:prstGeom>
        </p:spPr>
      </p:pic>
      <p:pic>
        <p:nvPicPr>
          <p:cNvPr id="7" name="Picture 6" descr="images (5).jpg"/>
          <p:cNvPicPr>
            <a:picLocks noChangeAspect="1"/>
          </p:cNvPicPr>
          <p:nvPr/>
        </p:nvPicPr>
        <p:blipFill>
          <a:blip r:embed="rId4"/>
          <a:stretch>
            <a:fillRect/>
          </a:stretch>
        </p:blipFill>
        <p:spPr>
          <a:xfrm>
            <a:off x="0" y="5221660"/>
            <a:ext cx="3286116" cy="1636340"/>
          </a:xfrm>
          <a:prstGeom prst="rect">
            <a:avLst/>
          </a:prstGeom>
        </p:spPr>
      </p:pic>
      <p:pic>
        <p:nvPicPr>
          <p:cNvPr id="8" name="Picture 7" descr="images.jpg"/>
          <p:cNvPicPr>
            <a:picLocks noChangeAspect="1"/>
          </p:cNvPicPr>
          <p:nvPr/>
        </p:nvPicPr>
        <p:blipFill>
          <a:blip r:embed="rId5"/>
          <a:stretch>
            <a:fillRect/>
          </a:stretch>
        </p:blipFill>
        <p:spPr>
          <a:xfrm>
            <a:off x="6929422" y="4800600"/>
            <a:ext cx="2214578" cy="2057400"/>
          </a:xfrm>
          <a:prstGeom prst="rect">
            <a:avLst/>
          </a:prstGeom>
        </p:spPr>
      </p:pic>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u="sng" dirty="0" smtClean="0">
                <a:solidFill>
                  <a:schemeClr val="accent4">
                    <a:lumMod val="75000"/>
                  </a:schemeClr>
                </a:solidFill>
              </a:rPr>
              <a:t/>
            </a:r>
            <a:br>
              <a:rPr lang="en-US" sz="4800" u="sng" dirty="0" smtClean="0">
                <a:solidFill>
                  <a:schemeClr val="accent4">
                    <a:lumMod val="75000"/>
                  </a:schemeClr>
                </a:solidFill>
              </a:rPr>
            </a:br>
            <a:r>
              <a:rPr lang="en-US" sz="4800" b="1" u="sng" dirty="0" smtClean="0">
                <a:solidFill>
                  <a:schemeClr val="accent4">
                    <a:lumMod val="75000"/>
                  </a:schemeClr>
                </a:solidFill>
              </a:rPr>
              <a:t>ASCIDIA</a:t>
            </a:r>
            <a:r>
              <a:rPr lang="en-IN" sz="4800" b="1" dirty="0" smtClean="0"/>
              <a:t> </a:t>
            </a:r>
            <a:r>
              <a:rPr lang="en-IN" sz="4800" dirty="0" smtClean="0"/>
              <a:t>      </a:t>
            </a:r>
            <a:endParaRPr lang="en-US" sz="4800" u="sng" dirty="0">
              <a:solidFill>
                <a:schemeClr val="accent4">
                  <a:lumMod val="75000"/>
                </a:schemeClr>
              </a:solidFill>
            </a:endParaRPr>
          </a:p>
        </p:txBody>
      </p:sp>
      <p:sp>
        <p:nvSpPr>
          <p:cNvPr id="3" name="Content Placeholder 2"/>
          <p:cNvSpPr>
            <a:spLocks noGrp="1"/>
          </p:cNvSpPr>
          <p:nvPr>
            <p:ph sz="quarter" idx="1"/>
          </p:nvPr>
        </p:nvSpPr>
        <p:spPr/>
        <p:txBody>
          <a:bodyPr>
            <a:normAutofit fontScale="85000" lnSpcReduction="20000"/>
          </a:bodyPr>
          <a:lstStyle/>
          <a:p>
            <a:r>
              <a:rPr lang="en-IN" dirty="0" smtClean="0"/>
              <a:t>Ascidia is known as SEA-SQUIRT.</a:t>
            </a:r>
          </a:p>
          <a:p>
            <a:r>
              <a:rPr lang="en-IN" dirty="0" smtClean="0"/>
              <a:t>It Is </a:t>
            </a:r>
            <a:r>
              <a:rPr lang="en-IN" dirty="0" err="1" smtClean="0"/>
              <a:t>attatched</a:t>
            </a:r>
            <a:r>
              <a:rPr lang="en-IN" dirty="0" smtClean="0"/>
              <a:t> to the rocks and other substrata in large groups.</a:t>
            </a:r>
          </a:p>
          <a:p>
            <a:r>
              <a:rPr lang="en-IN" dirty="0" smtClean="0"/>
              <a:t>Body is roughly </a:t>
            </a:r>
            <a:r>
              <a:rPr lang="en-IN" dirty="0" err="1" smtClean="0"/>
              <a:t>oblong,almost</a:t>
            </a:r>
            <a:r>
              <a:rPr lang="en-IN" dirty="0" smtClean="0"/>
              <a:t> cylindrical with broad base for </a:t>
            </a:r>
            <a:r>
              <a:rPr lang="en-IN" dirty="0" err="1" smtClean="0"/>
              <a:t>attatchment</a:t>
            </a:r>
            <a:r>
              <a:rPr lang="en-IN" dirty="0" smtClean="0"/>
              <a:t>.</a:t>
            </a:r>
          </a:p>
          <a:p>
            <a:r>
              <a:rPr lang="en-IN" dirty="0" smtClean="0"/>
              <a:t>End of it’s body </a:t>
            </a:r>
            <a:r>
              <a:rPr lang="en-IN" dirty="0" err="1" smtClean="0"/>
              <a:t>considerd</a:t>
            </a:r>
            <a:r>
              <a:rPr lang="en-IN" dirty="0" smtClean="0"/>
              <a:t> to be the anterior end.</a:t>
            </a:r>
          </a:p>
          <a:p>
            <a:r>
              <a:rPr lang="en-IN" dirty="0" smtClean="0"/>
              <a:t>ATRIAL APERTURE located on one side of the </a:t>
            </a:r>
            <a:r>
              <a:rPr lang="en-IN" dirty="0" err="1" smtClean="0"/>
              <a:t>body,called</a:t>
            </a:r>
            <a:r>
              <a:rPr lang="en-IN" dirty="0" smtClean="0"/>
              <a:t> SUMMIT OF ATRIAL SIPHON.</a:t>
            </a:r>
          </a:p>
          <a:p>
            <a:endParaRPr lang="en-US" dirty="0"/>
          </a:p>
        </p:txBody>
      </p:sp>
      <p:pic>
        <p:nvPicPr>
          <p:cNvPr id="5" name="Content Placeholder 4" descr="ascidia.jpg"/>
          <p:cNvPicPr>
            <a:picLocks noGrp="1" noChangeAspect="1"/>
          </p:cNvPicPr>
          <p:nvPr>
            <p:ph sz="quarter" idx="2"/>
          </p:nvPr>
        </p:nvPicPr>
        <p:blipFill>
          <a:blip r:embed="rId2"/>
          <a:stretch>
            <a:fillRect/>
          </a:stretch>
        </p:blipFill>
        <p:spPr>
          <a:xfrm>
            <a:off x="5722937" y="2681287"/>
            <a:ext cx="2171700" cy="2105025"/>
          </a:xfrm>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err="1" smtClean="0"/>
              <a:t>Urochordata</a:t>
            </a:r>
            <a:endParaRPr lang="en-US" dirty="0"/>
          </a:p>
        </p:txBody>
      </p:sp>
      <p:sp>
        <p:nvSpPr>
          <p:cNvPr id="3" name="Content Placeholder 2"/>
          <p:cNvSpPr>
            <a:spLocks noGrp="1"/>
          </p:cNvSpPr>
          <p:nvPr>
            <p:ph sz="quarter" idx="1"/>
          </p:nvPr>
        </p:nvSpPr>
        <p:spPr/>
        <p:txBody>
          <a:bodyPr/>
          <a:lstStyle/>
          <a:p>
            <a:pPr>
              <a:buNone/>
            </a:pPr>
            <a:r>
              <a:rPr lang="en-IN" dirty="0" smtClean="0"/>
              <a:t>	</a:t>
            </a:r>
            <a:r>
              <a:rPr lang="en-IN" dirty="0" smtClean="0">
                <a:solidFill>
                  <a:srgbClr val="C00000"/>
                </a:solidFill>
              </a:rPr>
              <a:t>	</a:t>
            </a:r>
            <a:r>
              <a:rPr lang="en-IN" dirty="0" err="1" smtClean="0">
                <a:solidFill>
                  <a:srgbClr val="C00000"/>
                </a:solidFill>
              </a:rPr>
              <a:t>Oura</a:t>
            </a:r>
            <a:r>
              <a:rPr lang="en-IN" dirty="0" smtClean="0">
                <a:solidFill>
                  <a:srgbClr val="C00000"/>
                </a:solidFill>
              </a:rPr>
              <a:t> -Tail			</a:t>
            </a:r>
            <a:r>
              <a:rPr lang="en-IN" dirty="0" err="1" smtClean="0">
                <a:solidFill>
                  <a:srgbClr val="C00000"/>
                </a:solidFill>
              </a:rPr>
              <a:t>Chorde</a:t>
            </a:r>
            <a:r>
              <a:rPr lang="en-IN" dirty="0" smtClean="0">
                <a:solidFill>
                  <a:srgbClr val="C00000"/>
                </a:solidFill>
              </a:rPr>
              <a:t> =Chord</a:t>
            </a:r>
          </a:p>
          <a:p>
            <a:pPr>
              <a:buNone/>
            </a:pPr>
            <a:r>
              <a:rPr lang="en-IN" dirty="0"/>
              <a:t>	</a:t>
            </a:r>
            <a:endParaRPr lang="en-IN" dirty="0" smtClean="0"/>
          </a:p>
          <a:p>
            <a:pPr>
              <a:buNone/>
            </a:pPr>
            <a:r>
              <a:rPr lang="en-IN" dirty="0"/>
              <a:t>	</a:t>
            </a:r>
            <a:r>
              <a:rPr lang="en-IN" dirty="0" smtClean="0"/>
              <a:t>	Popularly known as “</a:t>
            </a:r>
            <a:r>
              <a:rPr lang="en-IN" dirty="0" err="1" smtClean="0"/>
              <a:t>Tunicata</a:t>
            </a:r>
            <a:r>
              <a:rPr lang="en-IN" dirty="0" smtClean="0"/>
              <a:t>”</a:t>
            </a:r>
          </a:p>
          <a:p>
            <a:pPr>
              <a:buNone/>
            </a:pPr>
            <a:r>
              <a:rPr lang="en-IN" dirty="0"/>
              <a:t>	</a:t>
            </a:r>
            <a:r>
              <a:rPr lang="en-IN" dirty="0" smtClean="0"/>
              <a:t>	</a:t>
            </a:r>
          </a:p>
          <a:p>
            <a:pPr>
              <a:buNone/>
            </a:pPr>
            <a:r>
              <a:rPr lang="en-IN" dirty="0"/>
              <a:t>	</a:t>
            </a:r>
            <a:r>
              <a:rPr lang="en-IN" dirty="0" smtClean="0"/>
              <a:t>	Tunica=coating made up of </a:t>
            </a:r>
            <a:r>
              <a:rPr lang="en-IN" dirty="0" err="1" smtClean="0"/>
              <a:t>Tunicin</a:t>
            </a:r>
            <a:endParaRPr lang="en-IN" dirty="0" smtClean="0"/>
          </a:p>
          <a:p>
            <a:pPr>
              <a:buNone/>
            </a:pPr>
            <a:r>
              <a:rPr lang="en-IN" dirty="0"/>
              <a:t>	</a:t>
            </a:r>
            <a:r>
              <a:rPr lang="en-IN" dirty="0" smtClean="0"/>
              <a:t>		       (Polysaccharides)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IN" dirty="0" smtClean="0"/>
              <a:t>BRANCHIAL APERTURE is situated on the summit of a small prominence called BRANCHIAL SIPHON.</a:t>
            </a:r>
          </a:p>
          <a:p>
            <a:endParaRPr lang="en-US" dirty="0"/>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solidFill>
                  <a:srgbClr val="00B0F0"/>
                </a:solidFill>
              </a:rPr>
              <a:t>       </a:t>
            </a:r>
            <a:r>
              <a:rPr lang="en-IN" b="1" u="sng" dirty="0" smtClean="0">
                <a:solidFill>
                  <a:srgbClr val="00B0F0"/>
                </a:solidFill>
              </a:rPr>
              <a:t>TEST OR TUNIC</a:t>
            </a:r>
            <a:endParaRPr lang="en-US" b="1" u="sng" dirty="0">
              <a:solidFill>
                <a:srgbClr val="00B0F0"/>
              </a:solidFill>
            </a:endParaRPr>
          </a:p>
        </p:txBody>
      </p:sp>
      <p:sp>
        <p:nvSpPr>
          <p:cNvPr id="3" name="Content Placeholder 2"/>
          <p:cNvSpPr>
            <a:spLocks noGrp="1"/>
          </p:cNvSpPr>
          <p:nvPr>
            <p:ph sz="quarter" idx="1"/>
          </p:nvPr>
        </p:nvSpPr>
        <p:spPr/>
        <p:txBody>
          <a:bodyPr>
            <a:normAutofit fontScale="85000" lnSpcReduction="20000"/>
          </a:bodyPr>
          <a:lstStyle/>
          <a:p>
            <a:r>
              <a:rPr lang="en-IN" dirty="0" smtClean="0"/>
              <a:t>The main body of ascidia is encased by a protective sheath , known as </a:t>
            </a:r>
            <a:r>
              <a:rPr lang="en-IN" dirty="0" smtClean="0">
                <a:solidFill>
                  <a:srgbClr val="FF0000"/>
                </a:solidFill>
              </a:rPr>
              <a:t>TEST OR TUNIC</a:t>
            </a:r>
            <a:r>
              <a:rPr lang="en-IN" dirty="0" smtClean="0"/>
              <a:t>.</a:t>
            </a:r>
          </a:p>
          <a:p>
            <a:r>
              <a:rPr lang="en-IN" dirty="0" smtClean="0"/>
              <a:t>It is </a:t>
            </a:r>
            <a:r>
              <a:rPr lang="en-IN" dirty="0" err="1" smtClean="0"/>
              <a:t>soft,leathery</a:t>
            </a:r>
            <a:r>
              <a:rPr lang="en-IN" dirty="0" smtClean="0"/>
              <a:t> more or less translucent.</a:t>
            </a:r>
          </a:p>
          <a:p>
            <a:r>
              <a:rPr lang="en-IN" dirty="0" smtClean="0"/>
              <a:t>Test form a loose jacket around the body.</a:t>
            </a:r>
          </a:p>
          <a:p>
            <a:r>
              <a:rPr lang="en-IN" dirty="0" smtClean="0"/>
              <a:t>It consist largely of a ground substance called TUNICIN.</a:t>
            </a:r>
          </a:p>
          <a:p>
            <a:r>
              <a:rPr lang="en-IN" dirty="0" err="1" smtClean="0">
                <a:solidFill>
                  <a:srgbClr val="FF0000"/>
                </a:solidFill>
              </a:rPr>
              <a:t>Tunicin</a:t>
            </a:r>
            <a:r>
              <a:rPr lang="en-IN" dirty="0" smtClean="0"/>
              <a:t> is a complex polysaccharide ,closely related to cellulose.</a:t>
            </a:r>
          </a:p>
          <a:p>
            <a:endParaRPr lang="en-US" dirty="0"/>
          </a:p>
        </p:txBody>
      </p:sp>
      <p:pic>
        <p:nvPicPr>
          <p:cNvPr id="5" name="Content Placeholder 4" descr="download (1).jpg"/>
          <p:cNvPicPr>
            <a:picLocks noGrp="1" noChangeAspect="1"/>
          </p:cNvPicPr>
          <p:nvPr>
            <p:ph sz="quarter" idx="2"/>
          </p:nvPr>
        </p:nvPicPr>
        <p:blipFill>
          <a:blip r:embed="rId2"/>
          <a:stretch>
            <a:fillRect/>
          </a:stretch>
        </p:blipFill>
        <p:spPr>
          <a:xfrm>
            <a:off x="5546725" y="2828925"/>
            <a:ext cx="2524125" cy="1809750"/>
          </a:xfrm>
        </p:spPr>
      </p:pic>
    </p:spTree>
  </p:cSld>
  <p:clrMapOvr>
    <a:masterClrMapping/>
  </p:clrMapOvr>
  <p:transition>
    <p:pull dir="l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solidFill>
                  <a:schemeClr val="accent2">
                    <a:lumMod val="75000"/>
                  </a:schemeClr>
                </a:solidFill>
              </a:rPr>
              <a:t>         </a:t>
            </a:r>
            <a:r>
              <a:rPr lang="en-IN" b="1" u="sng" dirty="0" smtClean="0">
                <a:solidFill>
                  <a:schemeClr val="accent2">
                    <a:lumMod val="75000"/>
                  </a:schemeClr>
                </a:solidFill>
              </a:rPr>
              <a:t>BODY WALL</a:t>
            </a:r>
            <a:endParaRPr lang="en-US" b="1" u="sng" dirty="0">
              <a:solidFill>
                <a:schemeClr val="accent2">
                  <a:lumMod val="75000"/>
                </a:schemeClr>
              </a:solidFill>
            </a:endParaRPr>
          </a:p>
        </p:txBody>
      </p:sp>
      <p:sp>
        <p:nvSpPr>
          <p:cNvPr id="3" name="Content Placeholder 2"/>
          <p:cNvSpPr>
            <a:spLocks noGrp="1"/>
          </p:cNvSpPr>
          <p:nvPr>
            <p:ph sz="quarter" idx="1"/>
          </p:nvPr>
        </p:nvSpPr>
        <p:spPr/>
        <p:txBody>
          <a:bodyPr>
            <a:normAutofit fontScale="85000" lnSpcReduction="20000"/>
          </a:bodyPr>
          <a:lstStyle/>
          <a:p>
            <a:r>
              <a:rPr lang="en-IN" dirty="0" smtClean="0"/>
              <a:t>The body wall , underlying the test , called </a:t>
            </a:r>
            <a:r>
              <a:rPr lang="en-IN" i="1" dirty="0" smtClean="0">
                <a:solidFill>
                  <a:srgbClr val="FF0000"/>
                </a:solidFill>
              </a:rPr>
              <a:t>MANTLE.</a:t>
            </a:r>
          </a:p>
          <a:p>
            <a:r>
              <a:rPr lang="en-IN" dirty="0" smtClean="0"/>
              <a:t>It is attached to the test at the region of oral and atrial apertures.</a:t>
            </a:r>
          </a:p>
          <a:p>
            <a:r>
              <a:rPr lang="en-IN" dirty="0" smtClean="0"/>
              <a:t>Test form loose bag.</a:t>
            </a:r>
          </a:p>
          <a:p>
            <a:r>
              <a:rPr lang="en-IN" dirty="0" smtClean="0"/>
              <a:t>Mantle encloses a spacious cavity called </a:t>
            </a:r>
            <a:r>
              <a:rPr lang="en-IN" i="1" dirty="0" smtClean="0">
                <a:solidFill>
                  <a:srgbClr val="FF0000"/>
                </a:solidFill>
              </a:rPr>
              <a:t>ATRIUM, </a:t>
            </a:r>
            <a:r>
              <a:rPr lang="en-IN" dirty="0" smtClean="0"/>
              <a:t>which contains the internal organs.</a:t>
            </a:r>
          </a:p>
          <a:p>
            <a:r>
              <a:rPr lang="en-IN" dirty="0" smtClean="0"/>
              <a:t>Mantle form the oral siphon at the oral aperture and atrial siphon at the atrial aperture.</a:t>
            </a:r>
          </a:p>
        </p:txBody>
      </p:sp>
      <p:pic>
        <p:nvPicPr>
          <p:cNvPr id="5" name="Content Placeholder 4" descr="download.jpg"/>
          <p:cNvPicPr>
            <a:picLocks noGrp="1" noChangeAspect="1"/>
          </p:cNvPicPr>
          <p:nvPr>
            <p:ph sz="quarter" idx="2"/>
          </p:nvPr>
        </p:nvPicPr>
        <p:blipFill>
          <a:blip r:embed="rId2"/>
          <a:stretch>
            <a:fillRect/>
          </a:stretch>
        </p:blipFill>
        <p:spPr>
          <a:xfrm>
            <a:off x="4429124" y="1500174"/>
            <a:ext cx="4520077" cy="4143404"/>
          </a:xfrm>
        </p:spPr>
      </p:pic>
    </p:spTree>
  </p:cSld>
  <p:clrMapOvr>
    <a:masterClrMapping/>
  </p:clrMapOvr>
  <p:transition>
    <p:wheel spokes="8"/>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IN" b="1" u="sng" dirty="0" smtClean="0">
                <a:solidFill>
                  <a:schemeClr val="accent6">
                    <a:lumMod val="75000"/>
                  </a:schemeClr>
                </a:solidFill>
              </a:rPr>
              <a:t>ATRIUM </a:t>
            </a:r>
            <a:endParaRPr lang="en-US" b="1" u="sng" dirty="0">
              <a:solidFill>
                <a:schemeClr val="accent6">
                  <a:lumMod val="75000"/>
                </a:schemeClr>
              </a:solidFill>
            </a:endParaRPr>
          </a:p>
        </p:txBody>
      </p:sp>
      <p:sp>
        <p:nvSpPr>
          <p:cNvPr id="3" name="Content Placeholder 2"/>
          <p:cNvSpPr>
            <a:spLocks noGrp="1"/>
          </p:cNvSpPr>
          <p:nvPr>
            <p:ph sz="quarter" idx="1"/>
          </p:nvPr>
        </p:nvSpPr>
        <p:spPr/>
        <p:txBody>
          <a:bodyPr>
            <a:normAutofit/>
          </a:bodyPr>
          <a:lstStyle/>
          <a:p>
            <a:r>
              <a:rPr lang="en-IN" dirty="0" smtClean="0"/>
              <a:t>Atrium or peri - branchial cavity is a continuous  cavity that surround the pharynx.</a:t>
            </a:r>
          </a:p>
          <a:p>
            <a:r>
              <a:rPr lang="en-IN" dirty="0" smtClean="0"/>
              <a:t>The branchial wall fuses with mantle .</a:t>
            </a:r>
          </a:p>
          <a:p>
            <a:r>
              <a:rPr lang="en-IN" dirty="0" smtClean="0"/>
              <a:t>Atrium opens out antero-dorsally by the atriopore.</a:t>
            </a:r>
          </a:p>
          <a:p>
            <a:r>
              <a:rPr lang="en-IN" sz="2400" b="1" u="sng" dirty="0" smtClean="0">
                <a:solidFill>
                  <a:srgbClr val="002060"/>
                </a:solidFill>
              </a:rPr>
              <a:t>COELOM</a:t>
            </a:r>
          </a:p>
          <a:p>
            <a:r>
              <a:rPr lang="en-IN" dirty="0" smtClean="0"/>
              <a:t>Owing to the extensive development of atrium, </a:t>
            </a:r>
            <a:r>
              <a:rPr lang="en-IN" dirty="0" err="1" smtClean="0"/>
              <a:t>coelom</a:t>
            </a:r>
            <a:r>
              <a:rPr lang="en-IN" dirty="0" smtClean="0"/>
              <a:t> gets highly reduced.</a:t>
            </a:r>
          </a:p>
          <a:p>
            <a:r>
              <a:rPr lang="en-IN" dirty="0" smtClean="0"/>
              <a:t>In the adult it is represented by renal, pericardial and </a:t>
            </a:r>
            <a:r>
              <a:rPr lang="en-IN" dirty="0" err="1" smtClean="0"/>
              <a:t>gonadial</a:t>
            </a:r>
            <a:r>
              <a:rPr lang="en-IN" dirty="0" smtClean="0"/>
              <a:t> cavities.</a:t>
            </a:r>
            <a:endParaRPr lang="en-US" dirty="0"/>
          </a:p>
        </p:txBody>
      </p:sp>
    </p:spTree>
  </p:cSld>
  <p:clrMapOvr>
    <a:masterClrMapping/>
  </p:clrMapOvr>
  <p:transition>
    <p:strip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u="sng" dirty="0" smtClean="0">
                <a:solidFill>
                  <a:srgbClr val="660066"/>
                </a:solidFill>
              </a:rPr>
              <a:t>Digestive system</a:t>
            </a:r>
            <a:endParaRPr lang="en-US" b="1" u="sng" dirty="0">
              <a:solidFill>
                <a:srgbClr val="660066"/>
              </a:solidFill>
            </a:endParaRPr>
          </a:p>
        </p:txBody>
      </p:sp>
      <p:sp>
        <p:nvSpPr>
          <p:cNvPr id="3" name="Content Placeholder 2"/>
          <p:cNvSpPr>
            <a:spLocks noGrp="1"/>
          </p:cNvSpPr>
          <p:nvPr>
            <p:ph sz="quarter" idx="1"/>
          </p:nvPr>
        </p:nvSpPr>
        <p:spPr/>
        <p:txBody>
          <a:bodyPr>
            <a:normAutofit fontScale="70000" lnSpcReduction="20000"/>
          </a:bodyPr>
          <a:lstStyle/>
          <a:p>
            <a:r>
              <a:rPr lang="en-IN" dirty="0" smtClean="0"/>
              <a:t>Consists of only the alimentary </a:t>
            </a:r>
            <a:r>
              <a:rPr lang="en-IN" dirty="0" err="1" smtClean="0"/>
              <a:t>canal,without</a:t>
            </a:r>
            <a:r>
              <a:rPr lang="en-IN" dirty="0" smtClean="0"/>
              <a:t> specialised digestive gland.</a:t>
            </a:r>
          </a:p>
          <a:p>
            <a:r>
              <a:rPr lang="en-IN" dirty="0" smtClean="0"/>
              <a:t>Alimentary canal has 3 division.</a:t>
            </a:r>
          </a:p>
          <a:p>
            <a:r>
              <a:rPr lang="en-IN" dirty="0" smtClean="0"/>
              <a:t>Stomodaeum/foregut</a:t>
            </a:r>
          </a:p>
          <a:p>
            <a:r>
              <a:rPr lang="en-IN" dirty="0" err="1" smtClean="0"/>
              <a:t>Mesodaeum</a:t>
            </a:r>
            <a:r>
              <a:rPr lang="en-IN" dirty="0" smtClean="0"/>
              <a:t>/</a:t>
            </a:r>
            <a:r>
              <a:rPr lang="en-IN" dirty="0" err="1" smtClean="0"/>
              <a:t>midgut</a:t>
            </a:r>
            <a:endParaRPr lang="en-IN" dirty="0" smtClean="0"/>
          </a:p>
          <a:p>
            <a:r>
              <a:rPr lang="en-IN" dirty="0" err="1" smtClean="0"/>
              <a:t>Proctodaeum</a:t>
            </a:r>
            <a:r>
              <a:rPr lang="en-IN" dirty="0" smtClean="0"/>
              <a:t>/hindgut</a:t>
            </a:r>
          </a:p>
          <a:p>
            <a:r>
              <a:rPr lang="en-IN" dirty="0" smtClean="0"/>
              <a:t>Stomodaeum consist of mouth and </a:t>
            </a:r>
            <a:r>
              <a:rPr lang="en-IN" dirty="0" err="1" smtClean="0"/>
              <a:t>buccalcavity</a:t>
            </a:r>
            <a:r>
              <a:rPr lang="en-IN" dirty="0" smtClean="0"/>
              <a:t>.</a:t>
            </a:r>
          </a:p>
          <a:p>
            <a:r>
              <a:rPr lang="en-IN" dirty="0" err="1" smtClean="0"/>
              <a:t>Mesodaeum</a:t>
            </a:r>
            <a:r>
              <a:rPr lang="en-IN" dirty="0" smtClean="0"/>
              <a:t>  consists of </a:t>
            </a:r>
            <a:r>
              <a:rPr lang="en-IN" dirty="0" err="1" smtClean="0"/>
              <a:t>pharynx,oesophagus,stomach</a:t>
            </a:r>
            <a:r>
              <a:rPr lang="en-IN" dirty="0" smtClean="0"/>
              <a:t> and intestine.</a:t>
            </a:r>
          </a:p>
          <a:p>
            <a:r>
              <a:rPr lang="en-IN" dirty="0" err="1" smtClean="0"/>
              <a:t>Protodaeum</a:t>
            </a:r>
            <a:r>
              <a:rPr lang="en-IN" dirty="0" smtClean="0"/>
              <a:t> consists of </a:t>
            </a:r>
            <a:r>
              <a:rPr lang="en-IN" dirty="0" err="1" smtClean="0"/>
              <a:t>cloacal</a:t>
            </a:r>
            <a:r>
              <a:rPr lang="en-IN" dirty="0" smtClean="0"/>
              <a:t> region .</a:t>
            </a:r>
          </a:p>
          <a:p>
            <a:r>
              <a:rPr lang="en-IN" dirty="0" err="1" smtClean="0"/>
              <a:t>Stomadaeum</a:t>
            </a:r>
            <a:r>
              <a:rPr lang="en-IN" dirty="0" smtClean="0"/>
              <a:t> and </a:t>
            </a:r>
            <a:r>
              <a:rPr lang="en-IN" dirty="0" err="1" smtClean="0"/>
              <a:t>proctodaeum</a:t>
            </a:r>
            <a:r>
              <a:rPr lang="en-IN" dirty="0" smtClean="0"/>
              <a:t> have </a:t>
            </a:r>
            <a:r>
              <a:rPr lang="en-IN" dirty="0" err="1" smtClean="0"/>
              <a:t>ectodermal</a:t>
            </a:r>
            <a:r>
              <a:rPr lang="en-IN" dirty="0" smtClean="0"/>
              <a:t> lining.</a:t>
            </a:r>
            <a:endParaRPr lang="en-US" dirty="0"/>
          </a:p>
        </p:txBody>
      </p:sp>
      <p:pic>
        <p:nvPicPr>
          <p:cNvPr id="5" name="Content Placeholder 4" descr="images (1).jpg"/>
          <p:cNvPicPr>
            <a:picLocks noGrp="1" noChangeAspect="1"/>
          </p:cNvPicPr>
          <p:nvPr>
            <p:ph sz="quarter" idx="2"/>
          </p:nvPr>
        </p:nvPicPr>
        <p:blipFill>
          <a:blip r:embed="rId2"/>
          <a:stretch>
            <a:fillRect/>
          </a:stretch>
        </p:blipFill>
        <p:spPr>
          <a:xfrm>
            <a:off x="4286248" y="1928802"/>
            <a:ext cx="4643470" cy="3857652"/>
          </a:xfrm>
        </p:spPr>
      </p:pic>
    </p:spTree>
  </p:cSld>
  <p:clrMapOvr>
    <a:masterClrMapping/>
  </p:clrMapOvr>
  <p:transition>
    <p:diamon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a:bodyPr>
          <a:lstStyle/>
          <a:p>
            <a:r>
              <a:rPr lang="en-IN" dirty="0" smtClean="0"/>
              <a:t>Pharynx is a  large sac called branchial </a:t>
            </a:r>
            <a:r>
              <a:rPr lang="en-IN" dirty="0" err="1" smtClean="0"/>
              <a:t>sac,its</a:t>
            </a:r>
            <a:r>
              <a:rPr lang="en-IN" dirty="0" smtClean="0"/>
              <a:t> walls are performed by numerous transverse rows of gill- slits/stigmata through the stigmata ,water flows out from the branchial cavity through the atrium.</a:t>
            </a:r>
          </a:p>
          <a:p>
            <a:r>
              <a:rPr lang="en-IN" dirty="0" smtClean="0"/>
              <a:t>Floor of branchial sac - ciliated and angular gut called  </a:t>
            </a:r>
            <a:r>
              <a:rPr lang="en-IN" dirty="0" err="1" smtClean="0">
                <a:solidFill>
                  <a:srgbClr val="FF0000"/>
                </a:solidFill>
              </a:rPr>
              <a:t>endostyle</a:t>
            </a:r>
            <a:r>
              <a:rPr lang="en-IN" dirty="0" smtClean="0"/>
              <a:t> </a:t>
            </a:r>
          </a:p>
          <a:p>
            <a:r>
              <a:rPr lang="en-IN" dirty="0" smtClean="0"/>
              <a:t>Running along the mid –dorsal part of the branchial sac  and hanging down to its cavity, is a flap like membrane ,called dorsal lamina.</a:t>
            </a:r>
          </a:p>
          <a:p>
            <a:r>
              <a:rPr lang="en-IN" dirty="0" smtClean="0"/>
              <a:t>Running along the inner  wall of the intestine, is a dorsal median </a:t>
            </a:r>
            <a:r>
              <a:rPr lang="en-IN" dirty="0" err="1" smtClean="0"/>
              <a:t>longtitudinal</a:t>
            </a:r>
            <a:r>
              <a:rPr lang="en-IN" dirty="0" smtClean="0"/>
              <a:t> ridge called </a:t>
            </a:r>
            <a:r>
              <a:rPr lang="en-IN" dirty="0" err="1" smtClean="0">
                <a:solidFill>
                  <a:srgbClr val="FF0000"/>
                </a:solidFill>
              </a:rPr>
              <a:t>typhlosole</a:t>
            </a:r>
            <a:r>
              <a:rPr lang="en-IN" dirty="0" smtClean="0">
                <a:solidFill>
                  <a:srgbClr val="FF0000"/>
                </a:solidFill>
              </a:rPr>
              <a:t>. </a:t>
            </a:r>
            <a:endParaRPr lang="en-US" dirty="0">
              <a:solidFill>
                <a:srgbClr val="FF0000"/>
              </a:solidFill>
            </a:endParaRPr>
          </a:p>
        </p:txBody>
      </p:sp>
    </p:spTree>
  </p:cSld>
  <p:clrMapOvr>
    <a:masterClrMapping/>
  </p:clrMapOvr>
  <p:transition>
    <p:spli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u="sng" dirty="0" smtClean="0">
                <a:solidFill>
                  <a:srgbClr val="00B0F0"/>
                </a:solidFill>
              </a:rPr>
              <a:t>Respiration </a:t>
            </a:r>
            <a:endParaRPr lang="en-US" b="1" u="sng" dirty="0">
              <a:solidFill>
                <a:srgbClr val="00B0F0"/>
              </a:solidFill>
            </a:endParaRPr>
          </a:p>
        </p:txBody>
      </p:sp>
      <p:sp>
        <p:nvSpPr>
          <p:cNvPr id="3" name="Content Placeholder 2"/>
          <p:cNvSpPr>
            <a:spLocks noGrp="1"/>
          </p:cNvSpPr>
          <p:nvPr>
            <p:ph sz="quarter" idx="1"/>
          </p:nvPr>
        </p:nvSpPr>
        <p:spPr/>
        <p:txBody>
          <a:bodyPr/>
          <a:lstStyle/>
          <a:p>
            <a:r>
              <a:rPr lang="en-IN" dirty="0" smtClean="0"/>
              <a:t>Specialised respiratory organs are absent in ascidia .</a:t>
            </a:r>
          </a:p>
          <a:p>
            <a:r>
              <a:rPr lang="en-IN" dirty="0" smtClean="0"/>
              <a:t>Main respiratory region is branchial sac.</a:t>
            </a:r>
          </a:p>
          <a:p>
            <a:r>
              <a:rPr lang="en-IN" dirty="0" smtClean="0"/>
              <a:t>The test </a:t>
            </a:r>
            <a:r>
              <a:rPr lang="en-IN" dirty="0" err="1" smtClean="0"/>
              <a:t>subserves</a:t>
            </a:r>
            <a:r>
              <a:rPr lang="en-IN" dirty="0" smtClean="0"/>
              <a:t> as accessory respiratory  surface.</a:t>
            </a:r>
          </a:p>
          <a:p>
            <a:r>
              <a:rPr lang="en-IN" dirty="0" smtClean="0"/>
              <a:t>The branchial folds- provide increased surface area for respiratory gas exchange. </a:t>
            </a:r>
          </a:p>
          <a:p>
            <a:endParaRPr lang="en-IN" dirty="0" smtClean="0"/>
          </a:p>
          <a:p>
            <a:endParaRPr lang="en-US" dirty="0"/>
          </a:p>
        </p:txBody>
      </p:sp>
    </p:spTree>
  </p:cSld>
  <p:clrMapOvr>
    <a:masterClrMapping/>
  </p:clrMapOvr>
  <p:transition>
    <p:cover dir="l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u="sng" dirty="0" smtClean="0">
                <a:solidFill>
                  <a:schemeClr val="accent1">
                    <a:lumMod val="75000"/>
                  </a:schemeClr>
                </a:solidFill>
              </a:rPr>
              <a:t>Circulatory system</a:t>
            </a:r>
            <a:endParaRPr lang="en-US" b="1" u="sng" dirty="0">
              <a:solidFill>
                <a:schemeClr val="accent1">
                  <a:lumMod val="75000"/>
                </a:schemeClr>
              </a:solidFill>
            </a:endParaRPr>
          </a:p>
        </p:txBody>
      </p:sp>
      <p:sp>
        <p:nvSpPr>
          <p:cNvPr id="3" name="Content Placeholder 2"/>
          <p:cNvSpPr>
            <a:spLocks noGrp="1"/>
          </p:cNvSpPr>
          <p:nvPr>
            <p:ph sz="quarter" idx="1"/>
          </p:nvPr>
        </p:nvSpPr>
        <p:spPr/>
        <p:txBody>
          <a:bodyPr>
            <a:normAutofit/>
          </a:bodyPr>
          <a:lstStyle/>
          <a:p>
            <a:r>
              <a:rPr lang="en-IN" dirty="0" smtClean="0"/>
              <a:t>Unique blood vascular system.</a:t>
            </a:r>
          </a:p>
          <a:p>
            <a:r>
              <a:rPr lang="en-IN" dirty="0" smtClean="0"/>
              <a:t>Heart is merely non chambered and non vascular pericardial tube ,open at both ends.</a:t>
            </a:r>
          </a:p>
          <a:p>
            <a:r>
              <a:rPr lang="en-IN" dirty="0" smtClean="0"/>
              <a:t>At regular intervals , there is a reversal in the direction of blood flow.</a:t>
            </a:r>
          </a:p>
          <a:p>
            <a:r>
              <a:rPr lang="en-IN" dirty="0" smtClean="0"/>
              <a:t>Blood vessel alternately function as arteries and veins. </a:t>
            </a:r>
          </a:p>
          <a:p>
            <a:r>
              <a:rPr lang="en-IN" dirty="0" smtClean="0"/>
              <a:t>The vascular system consist of blood pericardium, heart and a system of sinuses lacunae.</a:t>
            </a:r>
            <a:endParaRPr lang="en-US" dirty="0"/>
          </a:p>
        </p:txBody>
      </p:sp>
    </p:spTree>
  </p:cSld>
  <p:clrMapOvr>
    <a:masterClrMapping/>
  </p:clrMapOvr>
  <p:transition>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14290"/>
            <a:ext cx="8229600" cy="1143000"/>
          </a:xfrm>
        </p:spPr>
        <p:txBody>
          <a:bodyPr>
            <a:normAutofit fontScale="90000"/>
          </a:bodyPr>
          <a:lstStyle/>
          <a:p>
            <a:r>
              <a:rPr lang="en-IN" b="1" u="sng" dirty="0" smtClean="0">
                <a:solidFill>
                  <a:schemeClr val="accent2">
                    <a:lumMod val="50000"/>
                  </a:schemeClr>
                </a:solidFill>
              </a:rPr>
              <a:t>Nervous system and sense organs</a:t>
            </a:r>
            <a:endParaRPr lang="en-US" b="1" u="sng" dirty="0">
              <a:solidFill>
                <a:schemeClr val="accent2">
                  <a:lumMod val="50000"/>
                </a:schemeClr>
              </a:solidFill>
            </a:endParaRPr>
          </a:p>
        </p:txBody>
      </p:sp>
      <p:sp>
        <p:nvSpPr>
          <p:cNvPr id="3" name="Content Placeholder 2"/>
          <p:cNvSpPr>
            <a:spLocks noGrp="1"/>
          </p:cNvSpPr>
          <p:nvPr>
            <p:ph sz="quarter" idx="1"/>
          </p:nvPr>
        </p:nvSpPr>
        <p:spPr/>
        <p:txBody>
          <a:bodyPr/>
          <a:lstStyle/>
          <a:p>
            <a:r>
              <a:rPr lang="en-IN" dirty="0" smtClean="0"/>
              <a:t>Nervous system developed in free swimming larva, but  degenerated in the larva during metamorphosis , it gets reduced to a solid </a:t>
            </a:r>
            <a:r>
              <a:rPr lang="en-IN" dirty="0" err="1" smtClean="0"/>
              <a:t>ganglionic</a:t>
            </a:r>
            <a:r>
              <a:rPr lang="en-IN" dirty="0" smtClean="0"/>
              <a:t> mass , called </a:t>
            </a:r>
            <a:r>
              <a:rPr lang="en-IN" dirty="0" smtClean="0">
                <a:solidFill>
                  <a:srgbClr val="FF0000"/>
                </a:solidFill>
              </a:rPr>
              <a:t>neural ganglion, </a:t>
            </a:r>
            <a:r>
              <a:rPr lang="en-IN" dirty="0" smtClean="0"/>
              <a:t>is solid and differ from hollow or tubular nerve cord of other chordates.</a:t>
            </a:r>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u="sng" dirty="0" smtClean="0">
                <a:solidFill>
                  <a:srgbClr val="C00000"/>
                </a:solidFill>
              </a:rPr>
              <a:t>Reproductive system</a:t>
            </a:r>
            <a:endParaRPr lang="en-US" b="1" u="sng" dirty="0">
              <a:solidFill>
                <a:srgbClr val="C00000"/>
              </a:solidFill>
            </a:endParaRPr>
          </a:p>
        </p:txBody>
      </p:sp>
      <p:sp>
        <p:nvSpPr>
          <p:cNvPr id="3" name="Content Placeholder 2"/>
          <p:cNvSpPr>
            <a:spLocks noGrp="1"/>
          </p:cNvSpPr>
          <p:nvPr>
            <p:ph sz="quarter" idx="1"/>
          </p:nvPr>
        </p:nvSpPr>
        <p:spPr/>
        <p:txBody>
          <a:bodyPr/>
          <a:lstStyle/>
          <a:p>
            <a:r>
              <a:rPr lang="en-IN" dirty="0" smtClean="0"/>
              <a:t>Ascidians are  oviparous hermaphrodites.</a:t>
            </a:r>
          </a:p>
          <a:p>
            <a:r>
              <a:rPr lang="en-IN" dirty="0" smtClean="0"/>
              <a:t>Their reproductive system consists of an ovary and testis.</a:t>
            </a:r>
          </a:p>
          <a:p>
            <a:r>
              <a:rPr lang="en-IN" dirty="0" smtClean="0"/>
              <a:t>They are situated close to each other in the intestinal loop.</a:t>
            </a:r>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Salient features</a:t>
            </a:r>
            <a:endParaRPr lang="en-US" dirty="0"/>
          </a:p>
        </p:txBody>
      </p:sp>
      <p:sp>
        <p:nvSpPr>
          <p:cNvPr id="3" name="Content Placeholder 2"/>
          <p:cNvSpPr>
            <a:spLocks noGrp="1"/>
          </p:cNvSpPr>
          <p:nvPr>
            <p:ph sz="quarter" idx="1"/>
          </p:nvPr>
        </p:nvSpPr>
        <p:spPr>
          <a:xfrm>
            <a:off x="214282" y="1500174"/>
            <a:ext cx="8591390" cy="5357826"/>
          </a:xfrm>
        </p:spPr>
        <p:txBody>
          <a:bodyPr>
            <a:normAutofit fontScale="92500" lnSpcReduction="10000"/>
          </a:bodyPr>
          <a:lstStyle/>
          <a:p>
            <a:r>
              <a:rPr lang="en-IN" dirty="0" smtClean="0"/>
              <a:t>Primitive: Marine, solitary or colonial chordates having a leathery covering over the body</a:t>
            </a:r>
          </a:p>
          <a:p>
            <a:pPr>
              <a:buNone/>
            </a:pPr>
            <a:endParaRPr lang="en-IN" dirty="0" smtClean="0"/>
          </a:p>
          <a:p>
            <a:r>
              <a:rPr lang="en-IN" dirty="0" smtClean="0"/>
              <a:t>Sedentary (2000sp) and rarely pelagic forms(100sp)</a:t>
            </a:r>
          </a:p>
          <a:p>
            <a:endParaRPr lang="en-IN" dirty="0" smtClean="0"/>
          </a:p>
          <a:p>
            <a:r>
              <a:rPr lang="en-IN" dirty="0" smtClean="0"/>
              <a:t>Simple solitary (</a:t>
            </a:r>
            <a:r>
              <a:rPr lang="en-IN" dirty="0" err="1" smtClean="0"/>
              <a:t>Monoascidian</a:t>
            </a:r>
            <a:r>
              <a:rPr lang="en-IN" dirty="0" smtClean="0"/>
              <a:t>)</a:t>
            </a:r>
          </a:p>
          <a:p>
            <a:pPr>
              <a:buNone/>
            </a:pPr>
            <a:r>
              <a:rPr lang="en-IN" dirty="0" smtClean="0"/>
              <a:t>	Colonial forms(Poly ascidians)</a:t>
            </a:r>
          </a:p>
          <a:p>
            <a:r>
              <a:rPr lang="en-IN" dirty="0" smtClean="0"/>
              <a:t>The whole body is encased within a tough and leathery covering called “Test or </a:t>
            </a:r>
            <a:r>
              <a:rPr lang="en-IN" dirty="0" err="1" smtClean="0"/>
              <a:t>Tunicine</a:t>
            </a:r>
            <a:r>
              <a:rPr lang="en-IN" dirty="0" smtClean="0"/>
              <a:t>”</a:t>
            </a:r>
          </a:p>
          <a:p>
            <a:r>
              <a:rPr lang="en-IN" dirty="0" smtClean="0"/>
              <a:t>Notochord</a:t>
            </a:r>
          </a:p>
          <a:p>
            <a:pPr>
              <a:buNone/>
            </a:pPr>
            <a:r>
              <a:rPr lang="en-IN" dirty="0" smtClean="0"/>
              <a:t>		Adult-Absent</a:t>
            </a:r>
          </a:p>
          <a:p>
            <a:pPr>
              <a:buNone/>
            </a:pPr>
            <a:r>
              <a:rPr lang="en-IN" dirty="0" smtClean="0"/>
              <a:t>		Larva present in tail</a:t>
            </a:r>
          </a:p>
          <a:p>
            <a:pPr>
              <a:buNone/>
            </a:pPr>
            <a:r>
              <a:rPr lang="en-IN" dirty="0" smtClean="0"/>
              <a:t>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Metamorphosis of Ascidia</a:t>
            </a:r>
            <a:endParaRPr lang="en-US" dirty="0"/>
          </a:p>
        </p:txBody>
      </p:sp>
      <p:sp>
        <p:nvSpPr>
          <p:cNvPr id="3" name="Content Placeholder 2"/>
          <p:cNvSpPr>
            <a:spLocks noGrp="1"/>
          </p:cNvSpPr>
          <p:nvPr>
            <p:ph sz="quarter" idx="1"/>
          </p:nvPr>
        </p:nvSpPr>
        <p:spPr/>
        <p:txBody>
          <a:bodyPr/>
          <a:lstStyle/>
          <a:p>
            <a:r>
              <a:rPr lang="en-IN" dirty="0" smtClean="0"/>
              <a:t>All Ascidians are hermaphrodites.</a:t>
            </a:r>
          </a:p>
          <a:p>
            <a:r>
              <a:rPr lang="en-IN" dirty="0" smtClean="0"/>
              <a:t>Fertilisation is external- tadpole larva</a:t>
            </a:r>
          </a:p>
          <a:p>
            <a:pPr algn="just"/>
            <a:r>
              <a:rPr lang="en-IN" dirty="0" smtClean="0">
                <a:solidFill>
                  <a:srgbClr val="C00000"/>
                </a:solidFill>
              </a:rPr>
              <a:t>In course of metamorphosis the active, free swimming larva with notochord, well developed nervous system and complex organs of special senses is degenerated to a fixed, non-motile adult, in which all the Chordate characters disappear, except gill slits, Endo-style and structures associated with feeding.</a:t>
            </a:r>
          </a:p>
          <a:p>
            <a:pPr>
              <a:buNone/>
            </a:pP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IN" dirty="0" smtClean="0"/>
              <a:t>Metamorphosis of tadpole larva in Ascidia is a two-way process.</a:t>
            </a:r>
          </a:p>
          <a:p>
            <a:pPr>
              <a:buNone/>
            </a:pPr>
            <a:r>
              <a:rPr lang="en-IN" dirty="0" smtClean="0"/>
              <a:t>	1. Retrogressive</a:t>
            </a:r>
          </a:p>
          <a:p>
            <a:pPr>
              <a:buNone/>
            </a:pPr>
            <a:r>
              <a:rPr lang="en-IN" dirty="0" smtClean="0"/>
              <a:t>		As the majority of the organs of the larva are losing during Metamorphosis</a:t>
            </a:r>
          </a:p>
          <a:p>
            <a:pPr>
              <a:buNone/>
            </a:pPr>
            <a:r>
              <a:rPr lang="en-IN" dirty="0" smtClean="0"/>
              <a:t>2. Progressive</a:t>
            </a:r>
          </a:p>
          <a:p>
            <a:pPr>
              <a:buNone/>
            </a:pPr>
            <a:r>
              <a:rPr lang="en-IN" dirty="0" smtClean="0"/>
              <a:t>		Development accompanying the development of certain structures.</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Retrogressive metamorphosis</a:t>
            </a:r>
            <a:endParaRPr lang="en-US" dirty="0"/>
          </a:p>
        </p:txBody>
      </p:sp>
      <p:sp>
        <p:nvSpPr>
          <p:cNvPr id="3" name="Content Placeholder 2"/>
          <p:cNvSpPr>
            <a:spLocks noGrp="1"/>
          </p:cNvSpPr>
          <p:nvPr>
            <p:ph sz="quarter" idx="1"/>
          </p:nvPr>
        </p:nvSpPr>
        <p:spPr>
          <a:xfrm>
            <a:off x="301752" y="1527048"/>
            <a:ext cx="8503920" cy="4902348"/>
          </a:xfrm>
        </p:spPr>
        <p:txBody>
          <a:bodyPr>
            <a:normAutofit/>
          </a:bodyPr>
          <a:lstStyle/>
          <a:p>
            <a:r>
              <a:rPr lang="en-IN" dirty="0" smtClean="0"/>
              <a:t>Regression and disappearance of tail along with the disintegration and dissolution of Notochord, Caudal portion of nerve cord, tail muscles etc.</a:t>
            </a:r>
          </a:p>
          <a:p>
            <a:r>
              <a:rPr lang="en-IN" dirty="0" smtClean="0"/>
              <a:t>Disappearance of sense vesicle, ocellus and otocyst</a:t>
            </a:r>
          </a:p>
          <a:p>
            <a:r>
              <a:rPr lang="en-IN" dirty="0" smtClean="0"/>
              <a:t>Reduction of visceral ganglion and its transformation to the nerve ganglion and the subneural gland.</a:t>
            </a:r>
          </a:p>
          <a:p>
            <a:r>
              <a:rPr lang="en-IN" dirty="0" smtClean="0"/>
              <a:t>90 degree shifting of the mouth occurs from the point of attachment due to rapid growth of the region between adhesive papillae and mouth and also suppression of growth of the original dorsal site.</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slidetodoc.com/presentation_image/442470e2451ca1409c75db904c47213b/image-14.jpg"/>
          <p:cNvPicPr>
            <a:picLocks noChangeAspect="1" noChangeArrowheads="1"/>
          </p:cNvPicPr>
          <p:nvPr/>
        </p:nvPicPr>
        <p:blipFill>
          <a:blip r:embed="rId2"/>
          <a:srcRect/>
          <a:stretch>
            <a:fillRect/>
          </a:stretch>
        </p:blipFill>
        <p:spPr bwMode="auto">
          <a:xfrm>
            <a:off x="785786" y="785794"/>
            <a:ext cx="6858000" cy="5143501"/>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Progressive Metamorphosis</a:t>
            </a:r>
            <a:endParaRPr lang="en-US" dirty="0"/>
          </a:p>
        </p:txBody>
      </p:sp>
      <p:sp>
        <p:nvSpPr>
          <p:cNvPr id="3" name="Content Placeholder 2"/>
          <p:cNvSpPr>
            <a:spLocks noGrp="1"/>
          </p:cNvSpPr>
          <p:nvPr>
            <p:ph sz="quarter" idx="1"/>
          </p:nvPr>
        </p:nvSpPr>
        <p:spPr>
          <a:xfrm>
            <a:off x="301752" y="1527048"/>
            <a:ext cx="8503920" cy="5045224"/>
          </a:xfrm>
        </p:spPr>
        <p:txBody>
          <a:bodyPr>
            <a:normAutofit fontScale="92500"/>
          </a:bodyPr>
          <a:lstStyle/>
          <a:p>
            <a:r>
              <a:rPr lang="en-IN" dirty="0" smtClean="0"/>
              <a:t>Specialization of alimentary canal, with the enlargement of branchial sac and the multiplication of gill slits.</a:t>
            </a:r>
          </a:p>
          <a:p>
            <a:r>
              <a:rPr lang="en-IN" dirty="0" smtClean="0"/>
              <a:t>Development of gonads and gonoducts</a:t>
            </a:r>
          </a:p>
          <a:p>
            <a:r>
              <a:rPr lang="en-IN" dirty="0" smtClean="0"/>
              <a:t>Formation of encasement of tunic or test</a:t>
            </a:r>
          </a:p>
          <a:p>
            <a:r>
              <a:rPr lang="en-IN" dirty="0" smtClean="0"/>
              <a:t>Neural gland differentiates</a:t>
            </a:r>
          </a:p>
          <a:p>
            <a:r>
              <a:rPr lang="en-IN" dirty="0" smtClean="0"/>
              <a:t>Invagination of the test to form branchial and atrial siphons</a:t>
            </a:r>
          </a:p>
          <a:p>
            <a:r>
              <a:rPr lang="en-IN" dirty="0" smtClean="0"/>
              <a:t>Rotation of the body into 180 degrees causing losing its bilateral symmetry. Both atrial and branchial apertures brought close with each other</a:t>
            </a:r>
          </a:p>
          <a:p>
            <a:r>
              <a:rPr lang="en-IN" dirty="0" smtClean="0"/>
              <a:t>Larva transform into sedentary adults from free living forms.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42843" y="142852"/>
            <a:ext cx="8786875" cy="6225018"/>
          </a:xfrm>
          <a:prstGeom prst="rect">
            <a:avLst/>
          </a:prstGeom>
          <a:ln>
            <a:noFill/>
          </a:ln>
          <a:effectLst>
            <a:softEdge rad="112500"/>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214282" y="142852"/>
            <a:ext cx="8715436" cy="6215106"/>
          </a:xfrm>
          <a:prstGeom prst="rect">
            <a:avLst/>
          </a:prstGeom>
          <a:ln>
            <a:noFill/>
          </a:ln>
          <a:effectLst>
            <a:softEdge rad="112500"/>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214282" y="214290"/>
            <a:ext cx="8715436" cy="6156034"/>
          </a:xfrm>
          <a:prstGeom prst="rect">
            <a:avLst/>
          </a:prstGeom>
          <a:ln>
            <a:noFill/>
          </a:ln>
          <a:effectLst>
            <a:softEdge rad="112500"/>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0" y="142852"/>
            <a:ext cx="8929718" cy="6216558"/>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IN" dirty="0" smtClean="0"/>
              <a:t>          Typical dorsal tubular nerve cord</a:t>
            </a:r>
          </a:p>
          <a:p>
            <a:pPr lvl="3">
              <a:buNone/>
            </a:pPr>
            <a:r>
              <a:rPr lang="en-IN" dirty="0" err="1" smtClean="0"/>
              <a:t>Adult:Absent</a:t>
            </a:r>
            <a:endParaRPr lang="en-IN" dirty="0" smtClean="0"/>
          </a:p>
          <a:p>
            <a:pPr lvl="3">
              <a:buNone/>
            </a:pPr>
            <a:r>
              <a:rPr lang="en-IN" dirty="0" smtClean="0"/>
              <a:t>Larvae-Present and gets degenerated</a:t>
            </a:r>
          </a:p>
          <a:p>
            <a:pPr lvl="3"/>
            <a:r>
              <a:rPr lang="en-IN" sz="3200" dirty="0" smtClean="0">
                <a:solidFill>
                  <a:schemeClr val="tx1"/>
                </a:solidFill>
                <a:latin typeface="+mj-lt"/>
                <a:cs typeface="Calibri" pitchFamily="34" charset="0"/>
              </a:rPr>
              <a:t>Nerve system is represented by a neural ganglion in adult</a:t>
            </a:r>
          </a:p>
          <a:p>
            <a:pPr lvl="3"/>
            <a:r>
              <a:rPr lang="en-IN" sz="3200" dirty="0" smtClean="0">
                <a:solidFill>
                  <a:schemeClr val="tx1"/>
                </a:solidFill>
                <a:latin typeface="+mj-lt"/>
                <a:cs typeface="Calibri" pitchFamily="34" charset="0"/>
              </a:rPr>
              <a:t>Large pharynx or branchial sac is surrounded by Atrium present both in larva and adult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r>
              <a:rPr lang="en-IN" dirty="0" smtClean="0"/>
              <a:t>Heart</a:t>
            </a:r>
          </a:p>
          <a:p>
            <a:pPr lvl="1"/>
            <a:r>
              <a:rPr lang="en-IN" dirty="0" smtClean="0">
                <a:solidFill>
                  <a:schemeClr val="tx1"/>
                </a:solidFill>
              </a:rPr>
              <a:t>Simple and tubular</a:t>
            </a:r>
          </a:p>
          <a:p>
            <a:pPr lvl="1"/>
            <a:r>
              <a:rPr lang="en-IN" dirty="0" smtClean="0">
                <a:solidFill>
                  <a:schemeClr val="tx1"/>
                </a:solidFill>
              </a:rPr>
              <a:t>Blood flow is periodically reverses in the adult</a:t>
            </a:r>
          </a:p>
          <a:p>
            <a:pPr lvl="1"/>
            <a:endParaRPr lang="en-IN" dirty="0" smtClean="0">
              <a:solidFill>
                <a:schemeClr val="tx1"/>
              </a:solidFill>
            </a:endParaRPr>
          </a:p>
          <a:p>
            <a:pPr lvl="1">
              <a:buFont typeface="Wingdings" pitchFamily="2" charset="2"/>
              <a:buChar char="§"/>
            </a:pPr>
            <a:r>
              <a:rPr lang="en-IN" sz="2700" dirty="0" smtClean="0">
                <a:solidFill>
                  <a:schemeClr val="tx1"/>
                </a:solidFill>
              </a:rPr>
              <a:t>Reproduction </a:t>
            </a:r>
          </a:p>
          <a:p>
            <a:pPr lvl="1">
              <a:buNone/>
            </a:pPr>
            <a:r>
              <a:rPr lang="en-IN" sz="2700" dirty="0" smtClean="0">
                <a:solidFill>
                  <a:schemeClr val="tx1"/>
                </a:solidFill>
              </a:rPr>
              <a:t>		Asexual and sexual</a:t>
            </a:r>
          </a:p>
          <a:p>
            <a:pPr lvl="1">
              <a:buNone/>
            </a:pPr>
            <a:r>
              <a:rPr lang="en-IN" sz="2700" dirty="0" smtClean="0">
                <a:solidFill>
                  <a:schemeClr val="tx1"/>
                </a:solidFill>
              </a:rPr>
              <a:t>		Asexual reproduction-Budding (Various zooids-	</a:t>
            </a:r>
            <a:r>
              <a:rPr lang="en-IN" sz="2700" dirty="0" err="1" smtClean="0">
                <a:solidFill>
                  <a:schemeClr val="tx1"/>
                </a:solidFill>
              </a:rPr>
              <a:t>Ascidiozoids</a:t>
            </a:r>
            <a:r>
              <a:rPr lang="en-IN" sz="2700" dirty="0" smtClean="0">
                <a:solidFill>
                  <a:schemeClr val="tx1"/>
                </a:solidFill>
              </a:rPr>
              <a:t>)</a:t>
            </a:r>
          </a:p>
          <a:p>
            <a:pPr lvl="1">
              <a:buNone/>
            </a:pPr>
            <a:r>
              <a:rPr lang="en-IN" sz="2700" dirty="0" smtClean="0">
                <a:solidFill>
                  <a:schemeClr val="tx1"/>
                </a:solidFill>
              </a:rPr>
              <a:t>		Sexual </a:t>
            </a:r>
            <a:r>
              <a:rPr lang="en-IN" sz="2700" dirty="0" err="1" smtClean="0">
                <a:solidFill>
                  <a:schemeClr val="tx1"/>
                </a:solidFill>
              </a:rPr>
              <a:t>reproduction:Gamets</a:t>
            </a:r>
            <a:r>
              <a:rPr lang="en-IN" sz="2700" dirty="0" smtClean="0">
                <a:solidFill>
                  <a:schemeClr val="tx1"/>
                </a:solidFill>
              </a:rPr>
              <a:t> and Zygote</a:t>
            </a:r>
          </a:p>
          <a:p>
            <a:pPr lvl="1"/>
            <a:r>
              <a:rPr lang="en-IN" sz="2700" dirty="0" smtClean="0">
                <a:solidFill>
                  <a:schemeClr val="tx1"/>
                </a:solidFill>
              </a:rPr>
              <a:t>Alternation of generation accompanied by polymorphism present</a:t>
            </a:r>
            <a:endParaRPr lang="en-US" sz="2700" dirty="0" smtClean="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r>
              <a:rPr lang="en-IN" dirty="0" smtClean="0"/>
              <a:t>Most of them are oviparous but some are ovoviviparous</a:t>
            </a:r>
          </a:p>
          <a:p>
            <a:r>
              <a:rPr lang="en-IN" dirty="0" smtClean="0"/>
              <a:t>Sexual reproduction preceding to a free swimming larva called </a:t>
            </a:r>
            <a:r>
              <a:rPr lang="en-IN" dirty="0" err="1" smtClean="0"/>
              <a:t>Ascidian</a:t>
            </a:r>
            <a:r>
              <a:rPr lang="en-IN" dirty="0" smtClean="0"/>
              <a:t> tadpole</a:t>
            </a:r>
          </a:p>
          <a:p>
            <a:r>
              <a:rPr lang="en-IN" dirty="0" smtClean="0"/>
              <a:t>Larva undergoes Retrogressive metamorphosis (Larva </a:t>
            </a:r>
            <a:r>
              <a:rPr lang="en-IN" dirty="0" err="1" smtClean="0"/>
              <a:t>possesing</a:t>
            </a:r>
            <a:r>
              <a:rPr lang="en-IN" dirty="0" smtClean="0"/>
              <a:t> Chordate characters will lost when attains maturity)</a:t>
            </a:r>
          </a:p>
          <a:p>
            <a:r>
              <a:rPr lang="en-IN" dirty="0" smtClean="0"/>
              <a:t>Exhibits </a:t>
            </a:r>
            <a:r>
              <a:rPr lang="en-IN" dirty="0" err="1" smtClean="0"/>
              <a:t>Neotny</a:t>
            </a:r>
            <a:r>
              <a:rPr lang="en-IN" dirty="0" smtClean="0"/>
              <a:t> or </a:t>
            </a:r>
            <a:r>
              <a:rPr lang="en-IN" dirty="0" err="1" smtClean="0"/>
              <a:t>padeogenesis</a:t>
            </a:r>
            <a:r>
              <a:rPr lang="en-IN" dirty="0" smtClean="0"/>
              <a:t> (Larva attains sexual maturity and </a:t>
            </a:r>
            <a:r>
              <a:rPr lang="en-IN" dirty="0" err="1" smtClean="0"/>
              <a:t>stsrts</a:t>
            </a:r>
            <a:r>
              <a:rPr lang="en-IN" dirty="0" smtClean="0"/>
              <a:t> its sexual reproduction before completing Metamorphosis)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CLASSIFICATION OF UROCHORDATA</a:t>
            </a:r>
            <a:endParaRPr lang="en-US" dirty="0"/>
          </a:p>
        </p:txBody>
      </p:sp>
      <p:sp>
        <p:nvSpPr>
          <p:cNvPr id="3" name="Content Placeholder 2"/>
          <p:cNvSpPr>
            <a:spLocks noGrp="1"/>
          </p:cNvSpPr>
          <p:nvPr>
            <p:ph sz="quarter" idx="1"/>
          </p:nvPr>
        </p:nvSpPr>
        <p:spPr>
          <a:xfrm>
            <a:off x="285720" y="1428736"/>
            <a:ext cx="8342214" cy="4500594"/>
          </a:xfrm>
        </p:spPr>
        <p:txBody>
          <a:bodyPr>
            <a:normAutofit/>
          </a:bodyPr>
          <a:lstStyle/>
          <a:p>
            <a:endParaRPr lang="en-IN" dirty="0" smtClean="0"/>
          </a:p>
          <a:p>
            <a:r>
              <a:rPr lang="en-IN" sz="3100" dirty="0" smtClean="0"/>
              <a:t>Based on</a:t>
            </a:r>
          </a:p>
          <a:p>
            <a:pPr>
              <a:buNone/>
            </a:pPr>
            <a:r>
              <a:rPr lang="en-IN" sz="3100" dirty="0" smtClean="0"/>
              <a:t>   Habit and Habitat , Nature of the test</a:t>
            </a:r>
          </a:p>
          <a:p>
            <a:pPr>
              <a:buNone/>
            </a:pPr>
            <a:r>
              <a:rPr lang="en-IN" sz="3100" dirty="0" smtClean="0"/>
              <a:t>	Position of oral and atrial aperture</a:t>
            </a:r>
          </a:p>
          <a:p>
            <a:pPr>
              <a:buNone/>
            </a:pPr>
            <a:r>
              <a:rPr lang="en-IN" sz="3100" dirty="0" smtClean="0"/>
              <a:t>	Arrangement of body muscles</a:t>
            </a:r>
          </a:p>
          <a:p>
            <a:pPr>
              <a:buNone/>
            </a:pPr>
            <a:r>
              <a:rPr lang="en-IN" sz="3100" dirty="0" smtClean="0"/>
              <a:t>	presence or absence of atrium</a:t>
            </a:r>
          </a:p>
          <a:p>
            <a:pPr>
              <a:buNone/>
            </a:pPr>
            <a:r>
              <a:rPr lang="en-IN" sz="3100" dirty="0" smtClean="0"/>
              <a:t>	Position of gill slits , Nature of the life cycle</a:t>
            </a:r>
          </a:p>
          <a:p>
            <a:pPr>
              <a:buNone/>
            </a:pPr>
            <a:r>
              <a:rPr lang="en-IN" sz="3100" dirty="0" smtClean="0"/>
              <a:t>	</a:t>
            </a:r>
          </a:p>
          <a:p>
            <a:pPr>
              <a:buNone/>
            </a:pPr>
            <a:endParaRPr lang="en-IN" sz="24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buNone/>
            </a:pPr>
            <a:r>
              <a:rPr lang="en-IN" sz="2800" dirty="0" smtClean="0"/>
              <a:t>Sub phylum </a:t>
            </a:r>
            <a:r>
              <a:rPr lang="en-IN" sz="2800" dirty="0" err="1" smtClean="0"/>
              <a:t>Urochordata</a:t>
            </a:r>
            <a:endParaRPr lang="en-IN" sz="2800" dirty="0" smtClean="0"/>
          </a:p>
          <a:p>
            <a:pPr>
              <a:buNone/>
            </a:pPr>
            <a:r>
              <a:rPr lang="en-IN" sz="2800" dirty="0" smtClean="0"/>
              <a:t>	</a:t>
            </a:r>
            <a:r>
              <a:rPr lang="en-IN" sz="2800" b="1" dirty="0" smtClean="0">
                <a:solidFill>
                  <a:srgbClr val="7030A0"/>
                </a:solidFill>
              </a:rPr>
              <a:t>1. </a:t>
            </a:r>
            <a:r>
              <a:rPr lang="en-IN" sz="2800" b="1" dirty="0" err="1" smtClean="0">
                <a:solidFill>
                  <a:srgbClr val="7030A0"/>
                </a:solidFill>
              </a:rPr>
              <a:t>Class:Ascidiacea</a:t>
            </a:r>
            <a:endParaRPr lang="en-IN" sz="2800" b="1" dirty="0" smtClean="0">
              <a:solidFill>
                <a:srgbClr val="7030A0"/>
              </a:solidFill>
            </a:endParaRPr>
          </a:p>
          <a:p>
            <a:pPr>
              <a:buNone/>
            </a:pPr>
            <a:r>
              <a:rPr lang="en-IN" sz="2800" b="1" dirty="0" smtClean="0">
                <a:solidFill>
                  <a:srgbClr val="7030A0"/>
                </a:solidFill>
              </a:rPr>
              <a:t>	2. Class: </a:t>
            </a:r>
            <a:r>
              <a:rPr lang="en-IN" sz="2800" b="1" dirty="0" err="1" smtClean="0">
                <a:solidFill>
                  <a:srgbClr val="7030A0"/>
                </a:solidFill>
              </a:rPr>
              <a:t>Thaliaceae</a:t>
            </a:r>
            <a:endParaRPr lang="en-IN" sz="2800" b="1" dirty="0" smtClean="0">
              <a:solidFill>
                <a:srgbClr val="7030A0"/>
              </a:solidFill>
            </a:endParaRPr>
          </a:p>
          <a:p>
            <a:pPr>
              <a:buNone/>
            </a:pPr>
            <a:r>
              <a:rPr lang="en-IN" sz="2800" b="1" dirty="0" smtClean="0">
                <a:solidFill>
                  <a:srgbClr val="7030A0"/>
                </a:solidFill>
              </a:rPr>
              <a:t>	3. Class </a:t>
            </a:r>
            <a:r>
              <a:rPr lang="en-IN" sz="2800" b="1" dirty="0" err="1" smtClean="0">
                <a:solidFill>
                  <a:srgbClr val="7030A0"/>
                </a:solidFill>
              </a:rPr>
              <a:t>Larvaceae</a:t>
            </a:r>
            <a:endParaRPr lang="en-US" sz="2800" b="1" dirty="0" smtClean="0">
              <a:solidFill>
                <a:srgbClr val="7030A0"/>
              </a:solidFill>
            </a:endParaRP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0"/>
            <a:ext cx="7772400" cy="1143000"/>
          </a:xfrm>
        </p:spPr>
        <p:txBody>
          <a:bodyPr/>
          <a:lstStyle/>
          <a:p>
            <a:r>
              <a:rPr lang="en-IN" dirty="0" err="1" smtClean="0"/>
              <a:t>Class:Ascidiacea</a:t>
            </a:r>
            <a:endParaRPr lang="en-US" dirty="0"/>
          </a:p>
        </p:txBody>
      </p:sp>
      <p:sp>
        <p:nvSpPr>
          <p:cNvPr id="3" name="Content Placeholder 2"/>
          <p:cNvSpPr>
            <a:spLocks noGrp="1"/>
          </p:cNvSpPr>
          <p:nvPr>
            <p:ph sz="quarter" idx="1"/>
          </p:nvPr>
        </p:nvSpPr>
        <p:spPr>
          <a:xfrm>
            <a:off x="857224" y="1142984"/>
            <a:ext cx="7772400" cy="4572000"/>
          </a:xfrm>
        </p:spPr>
        <p:txBody>
          <a:bodyPr>
            <a:normAutofit lnSpcReduction="10000"/>
          </a:bodyPr>
          <a:lstStyle/>
          <a:p>
            <a:r>
              <a:rPr lang="en-IN" dirty="0" smtClean="0"/>
              <a:t>Largest group of </a:t>
            </a:r>
            <a:r>
              <a:rPr lang="en-IN" dirty="0" err="1" smtClean="0"/>
              <a:t>urochordates</a:t>
            </a:r>
            <a:endParaRPr lang="en-IN" dirty="0" smtClean="0"/>
          </a:p>
          <a:p>
            <a:r>
              <a:rPr lang="en-IN" dirty="0" smtClean="0"/>
              <a:t>Sedentary and few are free swimming tunicates</a:t>
            </a:r>
          </a:p>
          <a:p>
            <a:r>
              <a:rPr lang="en-IN" dirty="0" smtClean="0"/>
              <a:t>Simple or compound, and solitary or colonial</a:t>
            </a:r>
          </a:p>
          <a:p>
            <a:pPr>
              <a:buNone/>
            </a:pPr>
            <a:r>
              <a:rPr lang="en-IN" dirty="0" smtClean="0"/>
              <a:t>Salient features</a:t>
            </a:r>
          </a:p>
          <a:p>
            <a:pPr marL="514350" indent="-514350">
              <a:buAutoNum type="arabicPeriod"/>
            </a:pPr>
            <a:r>
              <a:rPr lang="en-IN" dirty="0" smtClean="0"/>
              <a:t>Absence of notochord and post anal tail in the adult</a:t>
            </a:r>
          </a:p>
          <a:p>
            <a:pPr marL="514350" indent="-514350">
              <a:buAutoNum type="arabicPeriod"/>
            </a:pPr>
            <a:r>
              <a:rPr lang="en-IN" dirty="0" smtClean="0"/>
              <a:t>Prominent oral or atrial siphons</a:t>
            </a:r>
          </a:p>
          <a:p>
            <a:pPr marL="514350" indent="-514350">
              <a:buAutoNum type="arabicPeriod"/>
            </a:pPr>
            <a:r>
              <a:rPr lang="en-IN" dirty="0" smtClean="0"/>
              <a:t>Spacious atrium and dorsal </a:t>
            </a:r>
            <a:r>
              <a:rPr lang="en-IN" dirty="0" err="1" smtClean="0"/>
              <a:t>atriopore</a:t>
            </a:r>
            <a:endParaRPr lang="en-IN" dirty="0" smtClean="0"/>
          </a:p>
          <a:p>
            <a:pPr marL="514350" indent="-514350">
              <a:buAutoNum type="arabicPeriod"/>
            </a:pPr>
            <a:r>
              <a:rPr lang="en-IN" dirty="0" smtClean="0"/>
              <a:t>Large and well developed branchial sac with </a:t>
            </a:r>
            <a:r>
              <a:rPr lang="en-IN" dirty="0" err="1" smtClean="0"/>
              <a:t>transvere</a:t>
            </a:r>
            <a:r>
              <a:rPr lang="en-IN" dirty="0" smtClean="0"/>
              <a:t> rows of ciliated gill slits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607</TotalTime>
  <Words>1377</Words>
  <Application>Microsoft Office PowerPoint</Application>
  <PresentationFormat>On-screen Show (4:3)</PresentationFormat>
  <Paragraphs>185</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Equity</vt:lpstr>
      <vt:lpstr>UROCHORDATA</vt:lpstr>
      <vt:lpstr>Urochordata</vt:lpstr>
      <vt:lpstr>Salient features</vt:lpstr>
      <vt:lpstr>Slide 4</vt:lpstr>
      <vt:lpstr>Slide 5</vt:lpstr>
      <vt:lpstr>Slide 6</vt:lpstr>
      <vt:lpstr>CLASSIFICATION OF UROCHORDATA</vt:lpstr>
      <vt:lpstr>Slide 8</vt:lpstr>
      <vt:lpstr>Class:Ascidiacea</vt:lpstr>
      <vt:lpstr>Slide 10</vt:lpstr>
      <vt:lpstr>Eg:HERDMANIA</vt:lpstr>
      <vt:lpstr>Class:Thaliacea</vt:lpstr>
      <vt:lpstr>Slide 13</vt:lpstr>
      <vt:lpstr>Eg: Doliolum</vt:lpstr>
      <vt:lpstr>Class:Larvacea</vt:lpstr>
      <vt:lpstr>Slide 16</vt:lpstr>
      <vt:lpstr>Slide 17</vt:lpstr>
      <vt:lpstr>Slide 18</vt:lpstr>
      <vt:lpstr> ASCIDIA       </vt:lpstr>
      <vt:lpstr>Slide 20</vt:lpstr>
      <vt:lpstr>       TEST OR TUNIC</vt:lpstr>
      <vt:lpstr>         BODY WALL</vt:lpstr>
      <vt:lpstr>ATRIUM </vt:lpstr>
      <vt:lpstr>Digestive system</vt:lpstr>
      <vt:lpstr>Slide 25</vt:lpstr>
      <vt:lpstr>Respiration </vt:lpstr>
      <vt:lpstr>Circulatory system</vt:lpstr>
      <vt:lpstr>Nervous system and sense organs</vt:lpstr>
      <vt:lpstr>Reproductive system</vt:lpstr>
      <vt:lpstr>Metamorphosis of Ascidia</vt:lpstr>
      <vt:lpstr>Slide 31</vt:lpstr>
      <vt:lpstr>Retrogressive metamorphosis</vt:lpstr>
      <vt:lpstr>Slide 33</vt:lpstr>
      <vt:lpstr>Progressive Metamorphosis</vt:lpstr>
      <vt:lpstr>Slide 35</vt:lpstr>
      <vt:lpstr>Slide 36</vt:lpstr>
      <vt:lpstr>Slide 37</vt:lpstr>
      <vt:lpstr>Slide 38</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91858</dc:creator>
  <cp:lastModifiedBy>91858</cp:lastModifiedBy>
  <cp:revision>52</cp:revision>
  <dcterms:created xsi:type="dcterms:W3CDTF">2021-07-20T02:10:12Z</dcterms:created>
  <dcterms:modified xsi:type="dcterms:W3CDTF">2021-12-12T09:07:45Z</dcterms:modified>
</cp:coreProperties>
</file>