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94FC60B-90DD-45A9-AA24-F61E3DA2A10F}" type="datetimeFigureOut">
              <a:rPr lang="en-US" smtClean="0">
                <a:solidFill>
                  <a:srgbClr val="575F6D"/>
                </a:solidFill>
              </a:rPr>
              <a:pPr/>
              <a:t>1/21/2021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3020D82-E94D-433E-B79E-F03E62062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6515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FC60B-90DD-45A9-AA24-F61E3DA2A10F}" type="datetimeFigureOut">
              <a:rPr lang="en-US" smtClean="0">
                <a:solidFill>
                  <a:srgbClr val="575F6D"/>
                </a:solidFill>
              </a:rPr>
              <a:pPr/>
              <a:t>1/21/2021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20D82-E94D-433E-B79E-F03E62062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68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FC60B-90DD-45A9-AA24-F61E3DA2A10F}" type="datetimeFigureOut">
              <a:rPr lang="en-US" smtClean="0">
                <a:solidFill>
                  <a:srgbClr val="575F6D"/>
                </a:solidFill>
              </a:rPr>
              <a:pPr/>
              <a:t>1/21/2021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20D82-E94D-433E-B79E-F03E62062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66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94FC60B-90DD-45A9-AA24-F61E3DA2A10F}" type="datetimeFigureOut">
              <a:rPr lang="en-US" smtClean="0">
                <a:solidFill>
                  <a:srgbClr val="575F6D"/>
                </a:solidFill>
              </a:rPr>
              <a:pPr/>
              <a:t>1/21/2021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3020D82-E94D-433E-B79E-F03E620620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807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94FC60B-90DD-45A9-AA24-F61E3DA2A10F}" type="datetimeFigureOut">
              <a:rPr lang="en-US" smtClean="0">
                <a:solidFill>
                  <a:srgbClr val="FFF39D"/>
                </a:solidFill>
              </a:rPr>
              <a:pPr/>
              <a:t>1/21/2021</a:t>
            </a:fld>
            <a:endParaRPr lang="en-US">
              <a:solidFill>
                <a:srgbClr val="FFF39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>
              <a:solidFill>
                <a:srgbClr val="FFF39D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3020D82-E94D-433E-B79E-F03E62062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929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FC60B-90DD-45A9-AA24-F61E3DA2A10F}" type="datetimeFigureOut">
              <a:rPr lang="en-US" smtClean="0">
                <a:solidFill>
                  <a:srgbClr val="575F6D"/>
                </a:solidFill>
              </a:rPr>
              <a:pPr/>
              <a:t>1/21/2021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20D82-E94D-433E-B79E-F03E620620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77470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FC60B-90DD-45A9-AA24-F61E3DA2A10F}" type="datetimeFigureOut">
              <a:rPr lang="en-US" smtClean="0">
                <a:solidFill>
                  <a:srgbClr val="575F6D"/>
                </a:solidFill>
              </a:rPr>
              <a:pPr/>
              <a:t>1/21/2021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20D82-E94D-433E-B79E-F03E620620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9095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94FC60B-90DD-45A9-AA24-F61E3DA2A10F}" type="datetimeFigureOut">
              <a:rPr lang="en-US" smtClean="0">
                <a:solidFill>
                  <a:srgbClr val="575F6D"/>
                </a:solidFill>
              </a:rPr>
              <a:pPr/>
              <a:t>1/21/2021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3020D82-E94D-433E-B79E-F03E620620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48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FC60B-90DD-45A9-AA24-F61E3DA2A10F}" type="datetimeFigureOut">
              <a:rPr lang="en-US" smtClean="0">
                <a:solidFill>
                  <a:srgbClr val="575F6D"/>
                </a:solidFill>
              </a:rPr>
              <a:pPr/>
              <a:t>1/21/2021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20D82-E94D-433E-B79E-F03E62062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10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94FC60B-90DD-45A9-AA24-F61E3DA2A10F}" type="datetimeFigureOut">
              <a:rPr lang="en-US" smtClean="0">
                <a:solidFill>
                  <a:srgbClr val="575F6D"/>
                </a:solidFill>
              </a:rPr>
              <a:pPr/>
              <a:t>1/21/2021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3020D82-E94D-433E-B79E-F03E620620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5998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94FC60B-90DD-45A9-AA24-F61E3DA2A10F}" type="datetimeFigureOut">
              <a:rPr lang="en-US" smtClean="0">
                <a:solidFill>
                  <a:srgbClr val="575F6D"/>
                </a:solidFill>
              </a:rPr>
              <a:pPr/>
              <a:t>1/21/2021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3020D82-E94D-433E-B79E-F03E620620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7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94FC60B-90DD-45A9-AA24-F61E3DA2A10F}" type="datetimeFigureOut">
              <a:rPr lang="en-US" smtClean="0">
                <a:solidFill>
                  <a:srgbClr val="575F6D"/>
                </a:solidFill>
              </a:rPr>
              <a:pPr/>
              <a:t>1/21/2021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3020D82-E94D-433E-B79E-F03E62062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65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Everyday Forces of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Write short notes on the topic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(a) Gravitational force (</a:t>
            </a:r>
            <a:r>
              <a:rPr lang="en-US" b="1" dirty="0">
                <a:solidFill>
                  <a:srgbClr val="FF0000"/>
                </a:solidFill>
              </a:rPr>
              <a:t>Gravity, weight, and the </a:t>
            </a:r>
            <a:r>
              <a:rPr lang="en-US" b="1" dirty="0" smtClean="0">
                <a:solidFill>
                  <a:srgbClr val="FF0000"/>
                </a:solidFill>
              </a:rPr>
              <a:t>gravitational field)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(b) Gravitational </a:t>
            </a:r>
            <a:r>
              <a:rPr lang="en-US" b="1" dirty="0">
                <a:solidFill>
                  <a:srgbClr val="FF0000"/>
                </a:solidFill>
              </a:rPr>
              <a:t>force </a:t>
            </a:r>
            <a:r>
              <a:rPr lang="en-US" b="1" dirty="0" smtClean="0">
                <a:solidFill>
                  <a:srgbClr val="FF0000"/>
                </a:solidFill>
              </a:rPr>
              <a:t>on </a:t>
            </a:r>
            <a:r>
              <a:rPr lang="en-US" b="1" dirty="0">
                <a:solidFill>
                  <a:srgbClr val="FF0000"/>
                </a:solidFill>
              </a:rPr>
              <a:t>a </a:t>
            </a:r>
            <a:r>
              <a:rPr lang="en-US" b="1" dirty="0" smtClean="0">
                <a:solidFill>
                  <a:srgbClr val="FF0000"/>
                </a:solidFill>
              </a:rPr>
              <a:t>sphere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(c) Gravitational field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(d) Electrostatic </a:t>
            </a:r>
            <a:r>
              <a:rPr lang="en-US" b="1" dirty="0">
                <a:solidFill>
                  <a:srgbClr val="FF0000"/>
                </a:solidFill>
              </a:rPr>
              <a:t>force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03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Turtle in an elevator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An amiable turtle of mass </a:t>
            </a:r>
            <a:r>
              <a:rPr lang="en-US" i="1" dirty="0">
                <a:solidFill>
                  <a:srgbClr val="FF0000"/>
                </a:solidFill>
              </a:rPr>
              <a:t>M </a:t>
            </a:r>
            <a:r>
              <a:rPr lang="en-US" dirty="0">
                <a:solidFill>
                  <a:srgbClr val="FF0000"/>
                </a:solidFill>
              </a:rPr>
              <a:t>stands in an elevator accelerating at rate </a:t>
            </a:r>
            <a:r>
              <a:rPr lang="en-US" i="1" dirty="0" smtClean="0">
                <a:solidFill>
                  <a:srgbClr val="FF0000"/>
                </a:solidFill>
              </a:rPr>
              <a:t>a. </a:t>
            </a:r>
            <a:r>
              <a:rPr lang="en-US" dirty="0" smtClean="0">
                <a:solidFill>
                  <a:srgbClr val="FF0000"/>
                </a:solidFill>
              </a:rPr>
              <a:t>Find </a:t>
            </a:r>
            <a:r>
              <a:rPr lang="en-US" i="1" dirty="0">
                <a:solidFill>
                  <a:srgbClr val="FF0000"/>
                </a:solidFill>
              </a:rPr>
              <a:t>N, </a:t>
            </a:r>
            <a:r>
              <a:rPr lang="en-US" dirty="0">
                <a:solidFill>
                  <a:srgbClr val="FF0000"/>
                </a:solidFill>
              </a:rPr>
              <a:t>the force exerted on him by the floor of the elevator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844560"/>
            <a:ext cx="3619500" cy="4165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2224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7467600" cy="6092952"/>
          </a:xfrm>
        </p:spPr>
        <p:txBody>
          <a:bodyPr/>
          <a:lstStyle/>
          <a:p>
            <a:r>
              <a:rPr lang="en-US" dirty="0"/>
              <a:t>The forces acting on the turtle are </a:t>
            </a:r>
            <a:r>
              <a:rPr lang="en-US" i="1" dirty="0"/>
              <a:t>N </a:t>
            </a:r>
            <a:r>
              <a:rPr lang="en-US" dirty="0"/>
              <a:t>and the weight, the true </a:t>
            </a:r>
            <a:r>
              <a:rPr lang="en-US" dirty="0" smtClean="0"/>
              <a:t>gravitational force </a:t>
            </a:r>
            <a:r>
              <a:rPr lang="en-US" i="1" dirty="0"/>
              <a:t>W = Mg</a:t>
            </a:r>
            <a:r>
              <a:rPr lang="en-US" i="1" dirty="0" smtClean="0"/>
              <a:t>.</a:t>
            </a:r>
          </a:p>
          <a:p>
            <a:endParaRPr lang="en-US" i="1" dirty="0"/>
          </a:p>
          <a:p>
            <a:endParaRPr lang="en-US" i="1" dirty="0" smtClean="0"/>
          </a:p>
          <a:p>
            <a:endParaRPr lang="en-US" i="1" dirty="0"/>
          </a:p>
          <a:p>
            <a:r>
              <a:rPr lang="en-US" i="1" dirty="0" smtClean="0"/>
              <a:t>So the weight of turtle = W = N – Ma</a:t>
            </a:r>
          </a:p>
          <a:p>
            <a:r>
              <a:rPr lang="en-US" dirty="0"/>
              <a:t>( i) </a:t>
            </a:r>
            <a:r>
              <a:rPr lang="en-US" i="1" dirty="0"/>
              <a:t>When the elevator is at rest or moving with constant velocity</a:t>
            </a:r>
            <a:r>
              <a:rPr lang="en-US" i="1" dirty="0" smtClean="0"/>
              <a:t>. W = N </a:t>
            </a:r>
          </a:p>
          <a:p>
            <a:r>
              <a:rPr lang="en-US" dirty="0" smtClean="0"/>
              <a:t>Thus apparent weight = </a:t>
            </a:r>
            <a:r>
              <a:rPr lang="en-US" dirty="0"/>
              <a:t>actual weight. The weighing machine </a:t>
            </a:r>
            <a:r>
              <a:rPr lang="en-US" dirty="0" smtClean="0"/>
              <a:t>shows exact </a:t>
            </a:r>
            <a:r>
              <a:rPr lang="en-US" dirty="0"/>
              <a:t>weight</a:t>
            </a:r>
            <a:r>
              <a:rPr lang="en-US" dirty="0" smtClean="0"/>
              <a:t>.</a:t>
            </a:r>
          </a:p>
          <a:p>
            <a:r>
              <a:rPr lang="en-US" dirty="0"/>
              <a:t>(ii) </a:t>
            </a:r>
            <a:r>
              <a:rPr lang="en-US" i="1" dirty="0"/>
              <a:t>When the elevator is accelerating upwards </a:t>
            </a:r>
            <a:r>
              <a:rPr lang="en-US" dirty="0"/>
              <a:t>If an elevator </a:t>
            </a:r>
            <a:r>
              <a:rPr lang="en-US" dirty="0" smtClean="0"/>
              <a:t>is moving </a:t>
            </a:r>
            <a:r>
              <a:rPr lang="en-US" dirty="0"/>
              <a:t>with upward acceleration </a:t>
            </a:r>
            <a:r>
              <a:rPr lang="en-US" i="1" dirty="0"/>
              <a:t>+a</a:t>
            </a:r>
            <a:endParaRPr lang="en-US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483" y="1371600"/>
            <a:ext cx="2573867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258" y="5486400"/>
            <a:ext cx="2630214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7873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(iii) </a:t>
            </a:r>
            <a:r>
              <a:rPr lang="en-US" i="1" dirty="0"/>
              <a:t>When. the </a:t>
            </a:r>
            <a:r>
              <a:rPr lang="en-US" i="1" dirty="0" smtClean="0"/>
              <a:t>elevator </a:t>
            </a:r>
            <a:r>
              <a:rPr lang="en-US" i="1" dirty="0"/>
              <a:t>is </a:t>
            </a:r>
            <a:r>
              <a:rPr lang="en-US" i="1" dirty="0" smtClean="0"/>
              <a:t>accelerating </a:t>
            </a:r>
            <a:r>
              <a:rPr lang="en-US" i="1" dirty="0"/>
              <a:t>downwards </a:t>
            </a:r>
            <a:r>
              <a:rPr lang="en-US" dirty="0"/>
              <a:t>If the </a:t>
            </a:r>
            <a:r>
              <a:rPr lang="en-US" i="1" dirty="0" smtClean="0"/>
              <a:t>ele</a:t>
            </a:r>
            <a:r>
              <a:rPr lang="en-US" dirty="0" smtClean="0"/>
              <a:t>vator is moving </a:t>
            </a:r>
            <a:r>
              <a:rPr lang="en-US" dirty="0"/>
              <a:t>down with </a:t>
            </a:r>
            <a:r>
              <a:rPr lang="en-US" dirty="0" smtClean="0"/>
              <a:t>an acceleration </a:t>
            </a:r>
            <a:r>
              <a:rPr lang="en-US" i="1" dirty="0"/>
              <a:t>-a</a:t>
            </a:r>
            <a:r>
              <a:rPr lang="en-US" i="1" dirty="0" smtClean="0"/>
              <a:t>, </a:t>
            </a:r>
          </a:p>
          <a:p>
            <a:pPr marL="0" indent="0">
              <a:buNone/>
            </a:pPr>
            <a:r>
              <a:rPr lang="en-US" i="1" dirty="0" smtClean="0"/>
              <a:t>                       N = Mg – Ma = M (g - a)</a:t>
            </a:r>
          </a:p>
          <a:p>
            <a:r>
              <a:rPr lang="en-US" dirty="0" smtClean="0"/>
              <a:t>Apparent weight </a:t>
            </a:r>
            <a:r>
              <a:rPr lang="en-US" dirty="0"/>
              <a:t>of t he person is lesser than his </a:t>
            </a:r>
            <a:r>
              <a:rPr lang="en-US" dirty="0" smtClean="0"/>
              <a:t>actual </a:t>
            </a:r>
            <a:r>
              <a:rPr lang="en-US" dirty="0"/>
              <a:t>weight</a:t>
            </a:r>
            <a:r>
              <a:rPr lang="en-US" dirty="0" smtClean="0"/>
              <a:t>.</a:t>
            </a:r>
          </a:p>
          <a:p>
            <a:r>
              <a:rPr lang="en-US" dirty="0"/>
              <a:t>If the downward acceleration equals </a:t>
            </a:r>
            <a:r>
              <a:rPr lang="en-US" i="1" dirty="0"/>
              <a:t>g, </a:t>
            </a:r>
            <a:r>
              <a:rPr lang="en-US" i="1" dirty="0" err="1" smtClean="0"/>
              <a:t>i.e</a:t>
            </a:r>
            <a:r>
              <a:rPr lang="en-US" i="1" dirty="0" smtClean="0"/>
              <a:t> a = g</a:t>
            </a:r>
          </a:p>
          <a:p>
            <a:pPr marL="0" indent="0">
              <a:buNone/>
            </a:pPr>
            <a:r>
              <a:rPr lang="en-US" i="1" dirty="0" smtClean="0"/>
              <a:t> N = 0</a:t>
            </a:r>
            <a:r>
              <a:rPr lang="en-US" dirty="0" smtClean="0"/>
              <a:t> </a:t>
            </a:r>
            <a:r>
              <a:rPr lang="en-US" dirty="0"/>
              <a:t>and the </a:t>
            </a:r>
            <a:r>
              <a:rPr lang="en-US" dirty="0" smtClean="0"/>
              <a:t>turtle "</a:t>
            </a:r>
            <a:r>
              <a:rPr lang="en-US" dirty="0"/>
              <a:t>floats" in the elevator. The turtle is then said to be in a state </a:t>
            </a:r>
            <a:r>
              <a:rPr lang="en-US" dirty="0" smtClean="0"/>
              <a:t>of weightlessness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2757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Contact Forces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Contact forces are produced by atomic or molecular </a:t>
            </a:r>
            <a:r>
              <a:rPr lang="en-US" dirty="0" smtClean="0"/>
              <a:t>interactions at </a:t>
            </a:r>
            <a:r>
              <a:rPr lang="en-US" dirty="0"/>
              <a:t>short </a:t>
            </a:r>
            <a:r>
              <a:rPr lang="en-US" dirty="0" smtClean="0"/>
              <a:t>distances</a:t>
            </a:r>
            <a:r>
              <a:rPr lang="en-US" dirty="0"/>
              <a:t>. Examples are the static and sliding </a:t>
            </a:r>
            <a:r>
              <a:rPr lang="en-US" dirty="0" smtClean="0"/>
              <a:t>friction, force </a:t>
            </a:r>
            <a:r>
              <a:rPr lang="en-US" dirty="0"/>
              <a:t>of viscosity, </a:t>
            </a:r>
            <a:r>
              <a:rPr lang="en-US" dirty="0" smtClean="0"/>
              <a:t>the </a:t>
            </a:r>
            <a:r>
              <a:rPr lang="en-US" dirty="0"/>
              <a:t>pulling of a </a:t>
            </a:r>
            <a:r>
              <a:rPr lang="en-US" dirty="0" smtClean="0"/>
              <a:t>string </a:t>
            </a:r>
            <a:r>
              <a:rPr lang="en-US" dirty="0"/>
              <a:t>etc</a:t>
            </a:r>
            <a:r>
              <a:rPr lang="en-US" dirty="0" smtClean="0"/>
              <a:t>.</a:t>
            </a:r>
          </a:p>
          <a:p>
            <a:r>
              <a:rPr lang="en-US" b="1" dirty="0"/>
              <a:t>Tension: </a:t>
            </a:r>
            <a:r>
              <a:rPr lang="en-US" dirty="0"/>
              <a:t>When an inextensible string is pulled on </a:t>
            </a:r>
            <a:r>
              <a:rPr lang="en-US" dirty="0" smtClean="0"/>
              <a:t>both ends</a:t>
            </a:r>
            <a:r>
              <a:rPr lang="en-US" dirty="0"/>
              <a:t>, the string stretches and a resistive force is developed </a:t>
            </a:r>
            <a:r>
              <a:rPr lang="en-US" dirty="0" smtClean="0"/>
              <a:t>on the </a:t>
            </a:r>
            <a:r>
              <a:rPr lang="en-US" dirty="0"/>
              <a:t>string, which is known </a:t>
            </a:r>
            <a:r>
              <a:rPr lang="en-US" i="1" dirty="0"/>
              <a:t>as </a:t>
            </a:r>
            <a:r>
              <a:rPr lang="en-US" dirty="0"/>
              <a:t>tension. </a:t>
            </a:r>
            <a:r>
              <a:rPr lang="en-US" dirty="0" smtClean="0"/>
              <a:t> If </a:t>
            </a:r>
            <a:r>
              <a:rPr lang="en-US" dirty="0"/>
              <a:t>the string does </a:t>
            </a:r>
            <a:r>
              <a:rPr lang="en-US" dirty="0" smtClean="0"/>
              <a:t>not breaks </a:t>
            </a:r>
            <a:r>
              <a:rPr lang="en-US" dirty="0"/>
              <a:t>, the applied force is balanced by tension in the </a:t>
            </a:r>
            <a:r>
              <a:rPr lang="en-US" dirty="0" smtClean="0"/>
              <a:t>string.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017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-1"/>
            <a:ext cx="6523568" cy="510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242214"/>
            <a:ext cx="5600700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4686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and string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Consider a block of mass </a:t>
            </a:r>
            <a:r>
              <a:rPr lang="en-US" i="1" dirty="0"/>
              <a:t>M </a:t>
            </a:r>
            <a:r>
              <a:rPr lang="en-US" dirty="0"/>
              <a:t>in free space pulled by a string of mass </a:t>
            </a:r>
            <a:r>
              <a:rPr lang="en-US" dirty="0" smtClean="0"/>
              <a:t>m. A </a:t>
            </a:r>
            <a:r>
              <a:rPr lang="en-US" dirty="0"/>
              <a:t>force </a:t>
            </a:r>
            <a:r>
              <a:rPr lang="en-US" i="1" dirty="0"/>
              <a:t>F </a:t>
            </a:r>
            <a:r>
              <a:rPr lang="en-US" dirty="0"/>
              <a:t>is applied to the string, as shown. What is the force that </a:t>
            </a:r>
            <a:r>
              <a:rPr lang="en-US" dirty="0" smtClean="0"/>
              <a:t>the  </a:t>
            </a:r>
            <a:r>
              <a:rPr lang="en-US" dirty="0"/>
              <a:t>string "transmits" to the block?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581400"/>
            <a:ext cx="4949829" cy="2729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3288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04800"/>
            <a:ext cx="7467600" cy="6169152"/>
          </a:xfrm>
        </p:spPr>
        <p:txBody>
          <a:bodyPr/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en-US" dirty="0"/>
              <a:t>is the force of the </a:t>
            </a:r>
            <a:r>
              <a:rPr lang="en-US" dirty="0" smtClean="0"/>
              <a:t>string </a:t>
            </a:r>
            <a:r>
              <a:rPr lang="en-US" dirty="0"/>
              <a:t>on the block, </a:t>
            </a:r>
            <a:r>
              <a:rPr lang="en-US" dirty="0" smtClean="0"/>
              <a:t>F’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en-US" dirty="0"/>
              <a:t>is the force of the block on the string, </a:t>
            </a:r>
            <a:r>
              <a:rPr lang="en-US" dirty="0" smtClean="0"/>
              <a:t>a</a:t>
            </a:r>
            <a:r>
              <a:rPr lang="en-US" baseline="-25000" dirty="0" smtClean="0"/>
              <a:t>m </a:t>
            </a:r>
            <a:r>
              <a:rPr lang="en-US" dirty="0" smtClean="0"/>
              <a:t>is </a:t>
            </a:r>
            <a:r>
              <a:rPr lang="en-US" dirty="0"/>
              <a:t>the </a:t>
            </a:r>
            <a:r>
              <a:rPr lang="en-US" dirty="0" smtClean="0"/>
              <a:t>acceleration </a:t>
            </a:r>
            <a:r>
              <a:rPr lang="en-US" dirty="0"/>
              <a:t>of the block, and a</a:t>
            </a:r>
            <a:r>
              <a:rPr lang="en-US" baseline="-25000" dirty="0"/>
              <a:t>s</a:t>
            </a:r>
            <a:r>
              <a:rPr lang="en-US" dirty="0"/>
              <a:t> is the acceleration of the string. </a:t>
            </a:r>
            <a:endParaRPr lang="en-US" dirty="0" smtClean="0"/>
          </a:p>
          <a:p>
            <a:r>
              <a:rPr lang="en-US" dirty="0" smtClean="0"/>
              <a:t>The equations of </a:t>
            </a:r>
            <a:r>
              <a:rPr lang="en-US" dirty="0"/>
              <a:t>motion </a:t>
            </a:r>
            <a:r>
              <a:rPr lang="en-US" dirty="0" smtClean="0"/>
              <a:t>are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Assuming that the string is inextensible, it accelerates at the same </a:t>
            </a:r>
            <a:r>
              <a:rPr lang="en-US" dirty="0" smtClean="0"/>
              <a:t>rate as </a:t>
            </a:r>
            <a:r>
              <a:rPr lang="en-US" dirty="0"/>
              <a:t>the block, giving the constraint equation </a:t>
            </a:r>
            <a:r>
              <a:rPr lang="en-US" i="1" dirty="0"/>
              <a:t>a</a:t>
            </a:r>
            <a:r>
              <a:rPr lang="en-US" i="1" baseline="-25000" dirty="0"/>
              <a:t>s</a:t>
            </a:r>
            <a:r>
              <a:rPr lang="en-US" i="1" dirty="0"/>
              <a:t> </a:t>
            </a:r>
            <a:r>
              <a:rPr lang="en-US" dirty="0"/>
              <a:t>= </a:t>
            </a:r>
            <a:r>
              <a:rPr lang="en-US" i="1" dirty="0" smtClean="0"/>
              <a:t>a</a:t>
            </a:r>
            <a:r>
              <a:rPr lang="en-US" i="1" baseline="-25000" dirty="0" smtClean="0"/>
              <a:t>m</a:t>
            </a:r>
            <a:endParaRPr lang="en-US" dirty="0" smtClean="0"/>
          </a:p>
          <a:p>
            <a:pPr marL="0" indent="0">
              <a:buNone/>
            </a:pPr>
            <a:r>
              <a:rPr lang="en-US" i="1" dirty="0" smtClean="0"/>
              <a:t>    F</a:t>
            </a:r>
            <a:r>
              <a:rPr lang="en-US" i="1" baseline="-25000" dirty="0" smtClean="0"/>
              <a:t>1</a:t>
            </a:r>
            <a:r>
              <a:rPr lang="en-US" i="1" dirty="0" smtClean="0"/>
              <a:t> </a:t>
            </a:r>
            <a:r>
              <a:rPr lang="en-US" dirty="0" smtClean="0"/>
              <a:t>= </a:t>
            </a:r>
            <a:r>
              <a:rPr lang="en-US" dirty="0"/>
              <a:t>F’</a:t>
            </a:r>
            <a:r>
              <a:rPr lang="en-US" baseline="-25000" dirty="0"/>
              <a:t>1</a:t>
            </a:r>
            <a:r>
              <a:rPr lang="en-US" i="1" dirty="0" smtClean="0"/>
              <a:t> </a:t>
            </a:r>
            <a:r>
              <a:rPr lang="en-US" dirty="0" smtClean="0"/>
              <a:t>by Newton's third law. Solving for the acceleration, we find that</a:t>
            </a:r>
          </a:p>
          <a:p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285999"/>
            <a:ext cx="2305050" cy="1024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334000"/>
            <a:ext cx="21113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694" y="5334000"/>
            <a:ext cx="20701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2773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 force on the block is less than F; the string does not transmit </a:t>
            </a:r>
            <a:r>
              <a:rPr lang="en-US" dirty="0" smtClean="0"/>
              <a:t>the full </a:t>
            </a:r>
            <a:r>
              <a:rPr lang="en-US" dirty="0"/>
              <a:t>applied force. However, if the mass of the string is negligible </a:t>
            </a:r>
            <a:r>
              <a:rPr lang="en-US" dirty="0" smtClean="0"/>
              <a:t>compared with </a:t>
            </a:r>
            <a:r>
              <a:rPr lang="en-US" dirty="0"/>
              <a:t>the block, </a:t>
            </a:r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F’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en-US" dirty="0"/>
              <a:t>to good approximation.</a:t>
            </a:r>
          </a:p>
        </p:txBody>
      </p:sp>
    </p:spTree>
    <p:extLst>
      <p:ext uri="{BB962C8B-B14F-4D97-AF65-F5344CB8AC3E}">
        <p14:creationId xmlns:p14="http://schemas.microsoft.com/office/powerpoint/2010/main" val="42716981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502</Words>
  <Application>Microsoft Office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The Everyday Forces of Physics</vt:lpstr>
      <vt:lpstr>Turtle in an elevator</vt:lpstr>
      <vt:lpstr>PowerPoint Presentation</vt:lpstr>
      <vt:lpstr>PowerPoint Presentation</vt:lpstr>
      <vt:lpstr>Contact Forces</vt:lpstr>
      <vt:lpstr>PowerPoint Presentation</vt:lpstr>
      <vt:lpstr>Block and string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Everyday Forces of Physics</dc:title>
  <dc:creator>sony</dc:creator>
  <cp:lastModifiedBy>sony</cp:lastModifiedBy>
  <cp:revision>1</cp:revision>
  <dcterms:created xsi:type="dcterms:W3CDTF">2021-01-21T14:41:00Z</dcterms:created>
  <dcterms:modified xsi:type="dcterms:W3CDTF">2021-01-21T14:41:12Z</dcterms:modified>
</cp:coreProperties>
</file>